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  <p:sldMasterId id="2147483734" r:id="rId2"/>
  </p:sldMasterIdLst>
  <p:notesMasterIdLst>
    <p:notesMasterId r:id="rId28"/>
  </p:notesMasterIdLst>
  <p:handoutMasterIdLst>
    <p:handoutMasterId r:id="rId29"/>
  </p:handoutMasterIdLst>
  <p:sldIdLst>
    <p:sldId id="490" r:id="rId3"/>
    <p:sldId id="511" r:id="rId4"/>
    <p:sldId id="535" r:id="rId5"/>
    <p:sldId id="534" r:id="rId6"/>
    <p:sldId id="264" r:id="rId7"/>
    <p:sldId id="544" r:id="rId8"/>
    <p:sldId id="541" r:id="rId9"/>
    <p:sldId id="542" r:id="rId10"/>
    <p:sldId id="543" r:id="rId11"/>
    <p:sldId id="539" r:id="rId12"/>
    <p:sldId id="527" r:id="rId13"/>
    <p:sldId id="526" r:id="rId14"/>
    <p:sldId id="549" r:id="rId15"/>
    <p:sldId id="356" r:id="rId16"/>
    <p:sldId id="521" r:id="rId17"/>
    <p:sldId id="545" r:id="rId18"/>
    <p:sldId id="546" r:id="rId19"/>
    <p:sldId id="472" r:id="rId20"/>
    <p:sldId id="523" r:id="rId21"/>
    <p:sldId id="524" r:id="rId22"/>
    <p:sldId id="525" r:id="rId23"/>
    <p:sldId id="538" r:id="rId24"/>
    <p:sldId id="343" r:id="rId25"/>
    <p:sldId id="555" r:id="rId26"/>
    <p:sldId id="537" r:id="rId2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gray" scaleToFitPaper="1" frameSlides="1"/>
  <p:clrMru>
    <a:srgbClr val="AEAECD"/>
    <a:srgbClr val="D4B087"/>
    <a:srgbClr val="FFFF66"/>
    <a:srgbClr val="00FFFF"/>
    <a:srgbClr val="66FFFF"/>
    <a:srgbClr val="004236"/>
    <a:srgbClr val="000064"/>
    <a:srgbClr val="00003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000" autoAdjust="0"/>
    <p:restoredTop sz="86922" autoAdjust="0"/>
  </p:normalViewPr>
  <p:slideViewPr>
    <p:cSldViewPr>
      <p:cViewPr>
        <p:scale>
          <a:sx n="75" d="100"/>
          <a:sy n="75" d="100"/>
        </p:scale>
        <p:origin x="-1384" y="-7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-2352" y="-104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 smtClean="0">
                <a:latin typeface="Arial" pitchFamily="-107" charset="0"/>
              </a:defRPr>
            </a:lvl1pPr>
          </a:lstStyle>
          <a:p>
            <a:pPr>
              <a:defRPr/>
            </a:pPr>
            <a:fld id="{3FF8F429-9B28-4C10-839C-7FAB6CA4246A}" type="datetimeFigureOut">
              <a:rPr lang="en-US"/>
              <a:pPr>
                <a:defRPr/>
              </a:pPr>
              <a:t>9/27/2010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 smtClean="0">
                <a:latin typeface="Arial" pitchFamily="-107" charset="0"/>
              </a:defRPr>
            </a:lvl1pPr>
          </a:lstStyle>
          <a:p>
            <a:pPr>
              <a:defRPr/>
            </a:pPr>
            <a:fld id="{404E497C-AD10-4EB8-A4F8-53D34AB52B7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8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8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82C9023F-3B9A-4F8D-BB5C-6E7C459E642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pitchFamily="-107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B6681-BD94-4D9D-A3BC-B54CD77BAADF}" type="slidenum">
              <a:rPr lang="en-US" smtClean="0">
                <a:latin typeface="Arial" charset="0"/>
              </a:rPr>
              <a:pPr/>
              <a:t>1</a:t>
            </a:fld>
            <a:endParaRPr lang="en-US" smtClean="0">
              <a:latin typeface="Arial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3172" tIns="46587" rIns="93172" bIns="46587"/>
          <a:lstStyle/>
          <a:p>
            <a:pPr eaLnBrk="1" hangingPunct="1"/>
            <a:r>
              <a:rPr lang="en-US" smtClean="0">
                <a:latin typeface="Arial" charset="0"/>
              </a:rPr>
              <a:t>--Overview of US National Primate Research Program</a:t>
            </a:r>
          </a:p>
          <a:p>
            <a:pPr eaLnBrk="1" hangingPunct="1"/>
            <a:r>
              <a:rPr lang="en-US" smtClean="0">
                <a:latin typeface="Arial" charset="0"/>
              </a:rPr>
              <a:t>	capabilities</a:t>
            </a:r>
          </a:p>
          <a:p>
            <a:pPr eaLnBrk="1" hangingPunct="1"/>
            <a:r>
              <a:rPr lang="en-US" smtClean="0">
                <a:latin typeface="Arial" charset="0"/>
              </a:rPr>
              <a:t>	operations</a:t>
            </a:r>
          </a:p>
          <a:p>
            <a:pPr eaLnBrk="1" hangingPunct="1"/>
            <a:r>
              <a:rPr lang="en-US" smtClean="0">
                <a:latin typeface="Arial" charset="0"/>
              </a:rPr>
              <a:t>	Synergies/interaction with other NIH research infrastructure</a:t>
            </a:r>
          </a:p>
          <a:p>
            <a:pPr eaLnBrk="1" hangingPunct="1"/>
            <a:r>
              <a:rPr lang="en-US" smtClean="0">
                <a:latin typeface="Arial" charset="0"/>
              </a:rPr>
              <a:t>--International collaborations</a:t>
            </a:r>
          </a:p>
          <a:p>
            <a:pPr eaLnBrk="1" hangingPunct="1"/>
            <a:r>
              <a:rPr lang="en-US" smtClean="0">
                <a:latin typeface="Arial" charset="0"/>
              </a:rPr>
              <a:t>--Opportunities and obstacles for enhanced international collaborations</a:t>
            </a:r>
          </a:p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F3B67-805E-40AD-B4E1-DAD9C6F07031}" type="slidenum">
              <a:rPr lang="en-US" smtClean="0">
                <a:latin typeface="Arial" charset="0"/>
              </a:rPr>
              <a:pPr/>
              <a:t>14</a:t>
            </a:fld>
            <a:endParaRPr lang="en-US" smtClean="0">
              <a:latin typeface="Arial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0EEAE4-3137-4DF1-91BA-68DAD02520D7}" type="slidenum">
              <a:rPr lang="en-US" smtClean="0">
                <a:latin typeface="Arial" charset="0"/>
              </a:rPr>
              <a:pPr/>
              <a:t>15</a:t>
            </a:fld>
            <a:endParaRPr lang="en-US" smtClean="0">
              <a:latin typeface="Arial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416425"/>
            <a:ext cx="5143500" cy="4181475"/>
          </a:xfrm>
          <a:noFill/>
          <a:ln/>
        </p:spPr>
        <p:txBody>
          <a:bodyPr lIns="92290" tIns="46146" rIns="92290" bIns="46146"/>
          <a:lstStyle/>
          <a:p>
            <a:pPr eaLnBrk="1" hangingPunct="1"/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50126E-E68D-413D-8DF4-2423609E61E0}" type="slidenum">
              <a:rPr lang="en-US" smtClean="0">
                <a:latin typeface="Arial" charset="0"/>
              </a:rPr>
              <a:pPr/>
              <a:t>16</a:t>
            </a:fld>
            <a:endParaRPr lang="en-US" smtClean="0">
              <a:latin typeface="Arial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416425"/>
            <a:ext cx="5143500" cy="4181475"/>
          </a:xfrm>
          <a:noFill/>
          <a:ln/>
        </p:spPr>
        <p:txBody>
          <a:bodyPr lIns="93169" tIns="46584" rIns="93169" bIns="46584"/>
          <a:lstStyle/>
          <a:p>
            <a:pPr eaLnBrk="1" hangingPunct="1"/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77FF95-4787-482B-89E4-914DFB94EDFE}" type="slidenum">
              <a:rPr lang="en-US" smtClean="0">
                <a:latin typeface="Arial" charset="0"/>
              </a:rPr>
              <a:pPr/>
              <a:t>17</a:t>
            </a:fld>
            <a:endParaRPr lang="en-US" smtClean="0">
              <a:latin typeface="Arial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416425"/>
            <a:ext cx="5143500" cy="4181475"/>
          </a:xfrm>
          <a:noFill/>
          <a:ln/>
        </p:spPr>
        <p:txBody>
          <a:bodyPr lIns="93169" tIns="46584" rIns="93169" bIns="46584"/>
          <a:lstStyle/>
          <a:p>
            <a:pPr eaLnBrk="1" hangingPunct="1"/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0D5FB5-CDAF-4361-9E88-513E8D9ACF37}" type="slidenum">
              <a:rPr lang="en-US" smtClean="0">
                <a:latin typeface="Arial" charset="0"/>
              </a:rPr>
              <a:pPr/>
              <a:t>18</a:t>
            </a:fld>
            <a:endParaRPr lang="en-US" smtClean="0">
              <a:latin typeface="Arial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B8443F-1DC0-4229-9FF3-26BF3BEA614E}" type="slidenum">
              <a:rPr lang="en-US" smtClean="0">
                <a:latin typeface="Arial" charset="0"/>
              </a:rPr>
              <a:pPr/>
              <a:t>19</a:t>
            </a:fld>
            <a:endParaRPr lang="en-US" smtClean="0">
              <a:latin typeface="Arial" charset="0"/>
            </a:endParaRPr>
          </a:p>
        </p:txBody>
      </p:sp>
      <p:sp>
        <p:nvSpPr>
          <p:cNvPr id="98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6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63AF5B-7D73-4446-B519-A787ED981982}" type="slidenum">
              <a:rPr lang="en-US" smtClean="0">
                <a:latin typeface="Arial" charset="0"/>
              </a:rPr>
              <a:pPr/>
              <a:t>20</a:t>
            </a:fld>
            <a:endParaRPr lang="en-US" smtClean="0">
              <a:latin typeface="Arial" charset="0"/>
            </a:endParaRPr>
          </a:p>
        </p:txBody>
      </p:sp>
      <p:sp>
        <p:nvSpPr>
          <p:cNvPr id="9881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68400" y="685800"/>
            <a:ext cx="4673600" cy="3505200"/>
          </a:xfrm>
          <a:solidFill>
            <a:srgbClr val="FFFFFF"/>
          </a:solidFill>
          <a:ln/>
        </p:spPr>
      </p:sp>
      <p:sp>
        <p:nvSpPr>
          <p:cNvPr id="988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5181600" cy="4191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9E5153-0EB5-4FBC-90D9-D35E8C0CC187}" type="slidenum">
              <a:rPr lang="en-US" smtClean="0">
                <a:latin typeface="Arial" charset="0"/>
              </a:rPr>
              <a:pPr/>
              <a:t>21</a:t>
            </a:fld>
            <a:endParaRPr lang="en-US" smtClean="0">
              <a:latin typeface="Arial" charset="0"/>
            </a:endParaRPr>
          </a:p>
        </p:txBody>
      </p:sp>
      <p:sp>
        <p:nvSpPr>
          <p:cNvPr id="9902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89038" y="703263"/>
            <a:ext cx="4632325" cy="3473450"/>
          </a:xfrm>
          <a:solidFill>
            <a:srgbClr val="FFFFFF"/>
          </a:solidFill>
          <a:ln/>
        </p:spPr>
      </p:sp>
      <p:sp>
        <p:nvSpPr>
          <p:cNvPr id="99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2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922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" charset="0"/>
            </a:endParaRPr>
          </a:p>
        </p:txBody>
      </p:sp>
      <p:sp>
        <p:nvSpPr>
          <p:cNvPr id="9922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E6B8F2-7441-42D2-A7E2-5F84C722A2EA}" type="slidenum">
              <a:rPr lang="en-US" smtClean="0">
                <a:latin typeface="Arial" charset="0"/>
              </a:rPr>
              <a:pPr/>
              <a:t>22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A61579-0382-417C-A238-766FE4E18E7B}" type="slidenum">
              <a:rPr lang="en-US" smtClean="0">
                <a:latin typeface="Arial" charset="0"/>
              </a:rPr>
              <a:pPr/>
              <a:t>23</a:t>
            </a:fld>
            <a:endParaRPr lang="en-US" smtClean="0">
              <a:latin typeface="Arial" charset="0"/>
            </a:endParaRPr>
          </a:p>
        </p:txBody>
      </p:sp>
      <p:sp>
        <p:nvSpPr>
          <p:cNvPr id="99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4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6F59D6-C916-406C-A91A-017E2B92A03A}" type="slidenum">
              <a:rPr lang="en-US" smtClean="0">
                <a:latin typeface="Arial" charset="0"/>
              </a:rPr>
              <a:pPr/>
              <a:t>2</a:t>
            </a:fld>
            <a:endParaRPr lang="en-US" smtClean="0">
              <a:latin typeface="Arial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Conceptually each NPRC is a small academic research hospital</a:t>
            </a:r>
          </a:p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3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963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" charset="0"/>
            </a:endParaRPr>
          </a:p>
        </p:txBody>
      </p:sp>
      <p:sp>
        <p:nvSpPr>
          <p:cNvPr id="9963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779443-C101-45CF-9A85-A883858045BF}" type="slidenum">
              <a:rPr lang="en-US" smtClean="0">
                <a:latin typeface="Arial" charset="0"/>
              </a:rPr>
              <a:pPr/>
              <a:t>24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C91997-A24F-488A-ABA6-6D14734ED18B}" type="slidenum">
              <a:rPr lang="en-US" smtClean="0">
                <a:latin typeface="Arial" charset="0"/>
              </a:rPr>
              <a:pPr/>
              <a:t>3</a:t>
            </a:fld>
            <a:endParaRPr lang="en-US" smtClean="0">
              <a:latin typeface="Arial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Conceptually each NPRC is a small academic research hospital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666DD0-45C7-4223-8E0F-AA7959108239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4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sz="24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F1993A-1A7B-4B26-AF46-5567E90D3FAF}" type="slidenum">
              <a:rPr lang="en-US" smtClean="0">
                <a:latin typeface="Arial" charset="0"/>
              </a:rPr>
              <a:pPr/>
              <a:t>5</a:t>
            </a:fld>
            <a:endParaRPr lang="en-US" smtClean="0">
              <a:latin typeface="Arial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A3A989-F131-43C6-8F5D-154FF42943C2}" type="slidenum">
              <a:rPr lang="en-US" smtClean="0">
                <a:latin typeface="Arial" charset="0"/>
              </a:rPr>
              <a:pPr/>
              <a:t>7</a:t>
            </a:fld>
            <a:endParaRPr lang="en-US" smtClean="0">
              <a:latin typeface="Arial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C2669A-AA1A-41E0-8DA1-CF8A567DFCEB}" type="slidenum">
              <a:rPr lang="en-US" smtClean="0">
                <a:latin typeface="Arial" charset="0"/>
              </a:rPr>
              <a:pPr/>
              <a:t>8</a:t>
            </a:fld>
            <a:endParaRPr lang="en-US" smtClean="0">
              <a:latin typeface="Arial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54E3D1-20A7-44E5-AFC1-B7BF77ABA334}" type="slidenum">
              <a:rPr lang="en-US" smtClean="0">
                <a:latin typeface="Arial" charset="0"/>
              </a:rPr>
              <a:pPr/>
              <a:t>9</a:t>
            </a:fld>
            <a:endParaRPr lang="en-US" smtClean="0">
              <a:latin typeface="Arial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Selected examples of NPRC contributions</a:t>
            </a:r>
          </a:p>
          <a:p>
            <a:pPr eaLnBrk="1" hangingPunct="1"/>
            <a:r>
              <a:rPr lang="en-US" smtClean="0">
                <a:latin typeface="Arial" charset="0"/>
              </a:rPr>
              <a:t>	infectious diseseas</a:t>
            </a:r>
          </a:p>
          <a:p>
            <a:pPr eaLnBrk="1" hangingPunct="1"/>
            <a:r>
              <a:rPr lang="en-US" smtClean="0">
                <a:latin typeface="Arial" charset="0"/>
              </a:rPr>
              <a:t>		AIDS</a:t>
            </a:r>
          </a:p>
          <a:p>
            <a:pPr eaLnBrk="1" hangingPunct="1"/>
            <a:r>
              <a:rPr lang="en-US" smtClean="0">
                <a:latin typeface="Arial" charset="0"/>
              </a:rPr>
              <a:t>		other</a:t>
            </a:r>
          </a:p>
          <a:p>
            <a:pPr eaLnBrk="1" hangingPunct="1"/>
            <a:r>
              <a:rPr lang="en-US" smtClean="0">
                <a:latin typeface="Arial" charset="0"/>
              </a:rPr>
              <a:t>	Stem cell biology and reproductive technologies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E2540A-F013-498E-B0FC-1B9FCFC19325}" type="slidenum">
              <a:rPr lang="en-US" smtClean="0">
                <a:latin typeface="Arial" charset="0"/>
              </a:rPr>
              <a:pPr/>
              <a:t>13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920"/>
            </a:gs>
            <a:gs pos="100000">
              <a:srgbClr val="01594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7379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bg1"/>
                </a:solidFill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29" name="Picture 5" descr="shield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589963" y="6096000"/>
            <a:ext cx="5540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49" r:id="rId2"/>
    <p:sldLayoutId id="2147483748" r:id="rId3"/>
    <p:sldLayoutId id="2147483747" r:id="rId4"/>
    <p:sldLayoutId id="2147483746" r:id="rId5"/>
    <p:sldLayoutId id="2147483745" r:id="rId6"/>
    <p:sldLayoutId id="2147483744" r:id="rId7"/>
    <p:sldLayoutId id="2147483743" r:id="rId8"/>
    <p:sldLayoutId id="2147483742" r:id="rId9"/>
    <p:sldLayoutId id="2147483741" r:id="rId10"/>
    <p:sldLayoutId id="2147483740" r:id="rId11"/>
    <p:sldLayoutId id="2147483739" r:id="rId12"/>
    <p:sldLayoutId id="2147483738" r:id="rId13"/>
    <p:sldLayoutId id="2147483737" r:id="rId14"/>
    <p:sldLayoutId id="214748373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Arial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Arial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Arial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Arial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6FFFF"/>
        </a:buClr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-10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10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10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920"/>
            </a:gs>
            <a:gs pos="100000">
              <a:srgbClr val="01594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6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7413" name="Picture 5" descr="shiel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89963" y="6096000"/>
            <a:ext cx="5540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Arial" pitchFamily="-11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Arial" pitchFamily="-11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Arial" pitchFamily="-11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Arial" pitchFamily="-111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66FFFF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6FFFF"/>
        </a:buClr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-111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111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111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11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jpeg"/><Relationship Id="rId4" Type="http://schemas.openxmlformats.org/officeDocument/2006/relationships/image" Target="../media/image21.jpeg"/><Relationship Id="rId9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81200"/>
            <a:ext cx="7713663" cy="1981200"/>
          </a:xfrm>
        </p:spPr>
        <p:txBody>
          <a:bodyPr/>
          <a:lstStyle/>
          <a:p>
            <a:pPr eaLnBrk="1" hangingPunct="1"/>
            <a:r>
              <a:rPr lang="en-US" sz="4800" smtClean="0"/>
              <a:t>The US National Primate Research Centers Program</a:t>
            </a:r>
          </a:p>
        </p:txBody>
      </p:sp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1617663" y="4648200"/>
            <a:ext cx="5892800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FF00FF"/>
              </a:buClr>
              <a:buSzPct val="100000"/>
            </a:pPr>
            <a:r>
              <a:rPr lang="en-US" sz="2400">
                <a:solidFill>
                  <a:schemeClr val="bg1"/>
                </a:solidFill>
                <a:latin typeface="Helvetica" pitchFamily="34" charset="0"/>
                <a:cs typeface="Times" pitchFamily="18" charset="0"/>
              </a:rPr>
              <a:t>Andrew A. Lackner, DVM, PhD</a:t>
            </a:r>
          </a:p>
          <a:p>
            <a:pPr algn="ctr" eaLnBrk="0" hangingPunct="0">
              <a:spcBef>
                <a:spcPct val="20000"/>
              </a:spcBef>
              <a:buClr>
                <a:srgbClr val="FF00FF"/>
              </a:buClr>
              <a:buSzPct val="100000"/>
            </a:pPr>
            <a:r>
              <a:rPr lang="en-US" sz="2400">
                <a:solidFill>
                  <a:schemeClr val="bg1"/>
                </a:solidFill>
                <a:latin typeface="Helvetica" pitchFamily="34" charset="0"/>
                <a:cs typeface="Times" pitchFamily="18" charset="0"/>
              </a:rPr>
              <a:t>Tulane National Primate Research Center </a:t>
            </a:r>
          </a:p>
          <a:p>
            <a:pPr algn="ctr" eaLnBrk="0" hangingPunct="0">
              <a:spcBef>
                <a:spcPct val="20000"/>
              </a:spcBef>
              <a:buClr>
                <a:srgbClr val="FF00FF"/>
              </a:buClr>
              <a:buSzPct val="100000"/>
            </a:pPr>
            <a:r>
              <a:rPr lang="en-US" sz="2400">
                <a:solidFill>
                  <a:schemeClr val="bg1"/>
                </a:solidFill>
                <a:latin typeface="Helvetica" pitchFamily="34" charset="0"/>
                <a:cs typeface="Times" pitchFamily="18" charset="0"/>
              </a:rPr>
              <a:t>Tulane University Health Sciences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686800" cy="5059363"/>
          </a:xfrm>
        </p:spPr>
        <p:txBody>
          <a:bodyPr/>
          <a:lstStyle/>
          <a:p>
            <a:pPr eaLnBrk="1" hangingPunct="1">
              <a:buSzPct val="80000"/>
            </a:pPr>
            <a:r>
              <a:rPr lang="en-US" sz="2400" smtClean="0"/>
              <a:t>Participants/organization</a:t>
            </a:r>
          </a:p>
          <a:p>
            <a:pPr lvl="1" eaLnBrk="1" hangingPunct="1">
              <a:buSzPct val="80000"/>
            </a:pPr>
            <a:r>
              <a:rPr lang="en-US" sz="2000" smtClean="0">
                <a:ea typeface="ＭＳ Ｐゴシック"/>
              </a:rPr>
              <a:t>Eight National Primate Research Centers (NPRCs)</a:t>
            </a:r>
            <a:endParaRPr lang="en-US" sz="1800" smtClean="0">
              <a:ea typeface="ＭＳ Ｐゴシック"/>
            </a:endParaRPr>
          </a:p>
          <a:p>
            <a:pPr lvl="1" eaLnBrk="1" hangingPunct="1">
              <a:buSzPct val="80000"/>
            </a:pPr>
            <a:r>
              <a:rPr lang="en-US" sz="2000" smtClean="0">
                <a:ea typeface="ＭＳ Ｐゴシック"/>
              </a:rPr>
              <a:t>Additional NHP institutions – Caribbean PRC, Wake Forest, MD Anderson, more to follow</a:t>
            </a:r>
          </a:p>
          <a:p>
            <a:pPr lvl="1" eaLnBrk="1" hangingPunct="1">
              <a:buSzPct val="80000"/>
            </a:pPr>
            <a:r>
              <a:rPr lang="en-US" sz="2000" smtClean="0">
                <a:ea typeface="ＭＳ Ｐゴシック"/>
              </a:rPr>
              <a:t>Working groups established in the areas of Breeding colony management, Genetics, DNA banking, Behavioral management, Pathology and Training  </a:t>
            </a:r>
          </a:p>
          <a:p>
            <a:pPr eaLnBrk="1" hangingPunct="1">
              <a:buSzPct val="80000"/>
            </a:pPr>
            <a:r>
              <a:rPr lang="en-US" sz="2400" smtClean="0"/>
              <a:t>Goals:</a:t>
            </a:r>
          </a:p>
          <a:p>
            <a:pPr lvl="1" eaLnBrk="1" hangingPunct="1">
              <a:buSzPct val="80000"/>
            </a:pPr>
            <a:r>
              <a:rPr lang="en-US" sz="2000" smtClean="0">
                <a:ea typeface="ＭＳ Ｐゴシック"/>
              </a:rPr>
              <a:t>Strengthen communications</a:t>
            </a:r>
          </a:p>
          <a:p>
            <a:pPr lvl="1" eaLnBrk="1" hangingPunct="1">
              <a:buSzPct val="80000"/>
            </a:pPr>
            <a:r>
              <a:rPr lang="en-US" sz="2000" smtClean="0">
                <a:ea typeface="ＭＳ Ｐゴシック"/>
              </a:rPr>
              <a:t>Leverage system-wide resources </a:t>
            </a:r>
          </a:p>
          <a:p>
            <a:pPr lvl="1" eaLnBrk="1" hangingPunct="1">
              <a:buSzPct val="80000"/>
            </a:pPr>
            <a:r>
              <a:rPr lang="en-US" sz="2000" smtClean="0">
                <a:ea typeface="ＭＳ Ｐゴシック"/>
              </a:rPr>
              <a:t>Facilitate sharing of information, tools and best practices</a:t>
            </a:r>
          </a:p>
          <a:p>
            <a:pPr lvl="1" eaLnBrk="1" hangingPunct="1">
              <a:buSzPct val="80000"/>
            </a:pPr>
            <a:r>
              <a:rPr lang="en-US" sz="2000" smtClean="0">
                <a:ea typeface="ＭＳ Ｐゴシック"/>
              </a:rPr>
              <a:t>Support cross-center collaborations</a:t>
            </a:r>
          </a:p>
          <a:p>
            <a:pPr lvl="1" eaLnBrk="1" hangingPunct="1">
              <a:buSzPct val="80000"/>
            </a:pPr>
            <a:r>
              <a:rPr lang="en-US" sz="2000" smtClean="0">
                <a:ea typeface="ＭＳ Ｐゴシック"/>
              </a:rPr>
              <a:t>Establish a common data-sharing infrastructure – Biomedical Informatics Research Network (BIRN)</a:t>
            </a:r>
          </a:p>
          <a:p>
            <a:pPr lvl="1" eaLnBrk="1" hangingPunct="1">
              <a:buSzPct val="80000"/>
            </a:pPr>
            <a:endParaRPr lang="en-US" sz="2000" smtClean="0">
              <a:ea typeface="ＭＳ Ｐゴシック"/>
            </a:endParaRPr>
          </a:p>
        </p:txBody>
      </p:sp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304800" y="76200"/>
            <a:ext cx="8686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4000">
                <a:solidFill>
                  <a:srgbClr val="66FFFF"/>
                </a:solidFill>
              </a:rPr>
              <a:t>NHPRC</a:t>
            </a:r>
            <a:r>
              <a:rPr lang="en-US" sz="4800">
                <a:solidFill>
                  <a:srgbClr val="66FFFF"/>
                </a:solidFill>
              </a:rPr>
              <a:t> </a:t>
            </a:r>
            <a:r>
              <a:rPr lang="en-US" sz="3600">
                <a:solidFill>
                  <a:srgbClr val="66FFFF"/>
                </a:solidFill>
              </a:rPr>
              <a:t>Consortium</a:t>
            </a:r>
            <a:r>
              <a:rPr lang="en-US" sz="4800">
                <a:solidFill>
                  <a:srgbClr val="66FFFF"/>
                </a:solidFill>
              </a:rPr>
              <a:t> </a:t>
            </a:r>
          </a:p>
        </p:txBody>
      </p:sp>
      <p:grpSp>
        <p:nvGrpSpPr>
          <p:cNvPr id="39939" name="Group 5"/>
          <p:cNvGrpSpPr>
            <a:grpSpLocks/>
          </p:cNvGrpSpPr>
          <p:nvPr/>
        </p:nvGrpSpPr>
        <p:grpSpPr bwMode="auto">
          <a:xfrm>
            <a:off x="0" y="914400"/>
            <a:ext cx="9142413" cy="152400"/>
            <a:chOff x="0" y="912"/>
            <a:chExt cx="6479" cy="96"/>
          </a:xfrm>
        </p:grpSpPr>
        <p:sp>
          <p:nvSpPr>
            <p:cNvPr id="39940" name="Rectangle 6"/>
            <p:cNvSpPr>
              <a:spLocks noChangeArrowheads="1"/>
            </p:cNvSpPr>
            <p:nvPr/>
          </p:nvSpPr>
          <p:spPr bwMode="ltGray">
            <a:xfrm>
              <a:off x="0" y="912"/>
              <a:ext cx="6479" cy="47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FFFF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  <p:sp>
          <p:nvSpPr>
            <p:cNvPr id="39941" name="Rectangle 7"/>
            <p:cNvSpPr>
              <a:spLocks noChangeArrowheads="1"/>
            </p:cNvSpPr>
            <p:nvPr/>
          </p:nvSpPr>
          <p:spPr bwMode="ltGray">
            <a:xfrm>
              <a:off x="0" y="984"/>
              <a:ext cx="6479" cy="24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B2B2B2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04813"/>
            <a:ext cx="7696200" cy="609600"/>
          </a:xfrm>
        </p:spPr>
        <p:txBody>
          <a:bodyPr/>
          <a:lstStyle/>
          <a:p>
            <a:pPr eaLnBrk="1" hangingPunct="1"/>
            <a:r>
              <a:rPr lang="en-US" sz="4000" smtClean="0"/>
              <a:t>Consortium Project Summary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eaLnBrk="1" hangingPunct="1"/>
            <a:r>
              <a:rPr lang="en-US" sz="2400" smtClean="0"/>
              <a:t>In production</a:t>
            </a:r>
          </a:p>
          <a:p>
            <a:pPr lvl="1" eaLnBrk="1" hangingPunct="1"/>
            <a:r>
              <a:rPr lang="en-US" sz="2000" smtClean="0">
                <a:ea typeface="ＭＳ Ｐゴシック"/>
              </a:rPr>
              <a:t>BIRN infrastructure </a:t>
            </a:r>
          </a:p>
          <a:p>
            <a:pPr lvl="1" eaLnBrk="1" hangingPunct="1"/>
            <a:r>
              <a:rPr lang="en-US" sz="2000" smtClean="0">
                <a:ea typeface="ＭＳ Ｐゴシック"/>
              </a:rPr>
              <a:t>NHPRC consortium website – supporting the six working groups</a:t>
            </a:r>
          </a:p>
          <a:p>
            <a:pPr lvl="1" eaLnBrk="1" hangingPunct="1"/>
            <a:r>
              <a:rPr lang="en-US" sz="2000" smtClean="0">
                <a:ea typeface="ＭＳ Ｐゴシック"/>
              </a:rPr>
              <a:t>National NHP DNA bank</a:t>
            </a:r>
          </a:p>
          <a:p>
            <a:pPr lvl="1" eaLnBrk="1" hangingPunct="1"/>
            <a:r>
              <a:rPr lang="en-US" sz="2000" smtClean="0">
                <a:ea typeface="ＭＳ Ｐゴシック"/>
              </a:rPr>
              <a:t>Available animal locator – animal level data (3 centers)</a:t>
            </a:r>
          </a:p>
          <a:p>
            <a:pPr eaLnBrk="1" hangingPunct="1"/>
            <a:r>
              <a:rPr lang="en-US" sz="2400" smtClean="0"/>
              <a:t>Current priorities</a:t>
            </a:r>
          </a:p>
          <a:p>
            <a:pPr lvl="1" eaLnBrk="1" hangingPunct="1"/>
            <a:r>
              <a:rPr lang="en-US" sz="2000" smtClean="0">
                <a:ea typeface="ＭＳ Ｐゴシック"/>
              </a:rPr>
              <a:t>Available animal data acquisition process for remaining centers</a:t>
            </a:r>
          </a:p>
          <a:p>
            <a:pPr lvl="1" eaLnBrk="1" hangingPunct="1"/>
            <a:r>
              <a:rPr lang="en-US" sz="2000" smtClean="0">
                <a:ea typeface="ＭＳ Ｐゴシック"/>
              </a:rPr>
              <a:t>Pathology image database </a:t>
            </a:r>
          </a:p>
          <a:p>
            <a:pPr lvl="1" eaLnBrk="1" hangingPunct="1"/>
            <a:r>
              <a:rPr lang="en-US" sz="2000" smtClean="0">
                <a:ea typeface="ＭＳ Ｐゴシック"/>
              </a:rPr>
              <a:t>SNP LIMS database evaluation</a:t>
            </a:r>
          </a:p>
          <a:p>
            <a:pPr lvl="1" eaLnBrk="1" hangingPunct="1"/>
            <a:r>
              <a:rPr lang="en-US" sz="2000" smtClean="0">
                <a:ea typeface="ＭＳ Ｐゴシック"/>
              </a:rPr>
              <a:t>Genetics tool portal</a:t>
            </a:r>
          </a:p>
          <a:p>
            <a:pPr lvl="1" eaLnBrk="1" hangingPunct="1"/>
            <a:r>
              <a:rPr lang="en-US" sz="2000" smtClean="0">
                <a:ea typeface="ＭＳ Ｐゴシック"/>
              </a:rPr>
              <a:t>Expansion of website resources for all working groups</a:t>
            </a:r>
          </a:p>
          <a:p>
            <a:pPr lvl="1" eaLnBrk="1" hangingPunct="1"/>
            <a:r>
              <a:rPr lang="en-US" sz="2000" smtClean="0">
                <a:ea typeface="ＭＳ Ｐゴシック"/>
              </a:rPr>
              <a:t>Animal Resource Management Tools deployment</a:t>
            </a:r>
          </a:p>
        </p:txBody>
      </p:sp>
      <p:grpSp>
        <p:nvGrpSpPr>
          <p:cNvPr id="40963" name="Group 5"/>
          <p:cNvGrpSpPr>
            <a:grpSpLocks/>
          </p:cNvGrpSpPr>
          <p:nvPr/>
        </p:nvGrpSpPr>
        <p:grpSpPr bwMode="auto">
          <a:xfrm>
            <a:off x="0" y="1143000"/>
            <a:ext cx="9142413" cy="152400"/>
            <a:chOff x="0" y="912"/>
            <a:chExt cx="6479" cy="96"/>
          </a:xfrm>
        </p:grpSpPr>
        <p:sp>
          <p:nvSpPr>
            <p:cNvPr id="40964" name="Rectangle 6"/>
            <p:cNvSpPr>
              <a:spLocks noChangeArrowheads="1"/>
            </p:cNvSpPr>
            <p:nvPr/>
          </p:nvSpPr>
          <p:spPr bwMode="ltGray">
            <a:xfrm>
              <a:off x="0" y="912"/>
              <a:ext cx="6479" cy="47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FFFF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  <p:sp>
          <p:nvSpPr>
            <p:cNvPr id="40965" name="Rectangle 7"/>
            <p:cNvSpPr>
              <a:spLocks noChangeArrowheads="1"/>
            </p:cNvSpPr>
            <p:nvPr/>
          </p:nvSpPr>
          <p:spPr bwMode="ltGray">
            <a:xfrm>
              <a:off x="0" y="984"/>
              <a:ext cx="6479" cy="24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B2B2B2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686800" cy="5334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SzPct val="80000"/>
              <a:defRPr/>
            </a:pPr>
            <a:r>
              <a:rPr lang="en-US" sz="2400" dirty="0" smtClean="0"/>
              <a:t>BIRN:  Biomedical Informatics Research Network</a:t>
            </a:r>
          </a:p>
          <a:p>
            <a:pPr lvl="1" eaLnBrk="1" hangingPunct="1">
              <a:buSzPct val="80000"/>
              <a:buFontTx/>
              <a:buNone/>
              <a:defRPr/>
            </a:pPr>
            <a:r>
              <a:rPr lang="en-US" sz="1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http://www.ncrr.nih.gov/informatics_support/biomedical_informatics_research_network/</a:t>
            </a:r>
            <a:endParaRPr lang="en-US" sz="18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342900" lvl="1" indent="-342900" eaLnBrk="1" hangingPunct="1">
              <a:buClr>
                <a:srgbClr val="66FFFF"/>
              </a:buClr>
              <a:buSzPct val="80000"/>
              <a:buFontTx/>
              <a:buChar char="•"/>
              <a:defRPr/>
            </a:pPr>
            <a:r>
              <a:rPr lang="en-US" sz="2400" dirty="0" smtClean="0"/>
              <a:t>Clinical and Translational Science Centers</a:t>
            </a:r>
          </a:p>
          <a:p>
            <a:pPr marL="742950" lvl="2" indent="-342900" eaLnBrk="1" hangingPunct="1">
              <a:buClr>
                <a:srgbClr val="66FFFF"/>
              </a:buClr>
              <a:buSzPct val="80000"/>
              <a:buFontTx/>
              <a:buNone/>
              <a:defRPr/>
            </a:pPr>
            <a:r>
              <a:rPr lang="en-US" sz="1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http://www.ncrr.nih.gov/clinical_research_resources/clinical_and_translational_science_awards/index.asp</a:t>
            </a:r>
            <a:endParaRPr lang="en-US" sz="18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342900" lvl="1" indent="-342900" eaLnBrk="1" hangingPunct="1">
              <a:buClr>
                <a:srgbClr val="66FFFF"/>
              </a:buClr>
              <a:buSzPct val="80000"/>
              <a:buFontTx/>
              <a:buChar char="•"/>
              <a:defRPr/>
            </a:pPr>
            <a:r>
              <a:rPr lang="en-US" sz="2400" dirty="0" smtClean="0"/>
              <a:t>Center for HIV-AIDS Vaccine Immunology (CHAVI)</a:t>
            </a:r>
          </a:p>
          <a:p>
            <a:pPr marL="742950" lvl="2" indent="-342900" eaLnBrk="1" hangingPunct="1">
              <a:buClr>
                <a:srgbClr val="66FFFF"/>
              </a:buClr>
              <a:buSzPct val="80000"/>
              <a:buFontTx/>
              <a:buNone/>
              <a:defRPr/>
            </a:pPr>
            <a:r>
              <a:rPr lang="en-US" sz="1838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https://</a:t>
            </a:r>
            <a:r>
              <a:rPr lang="en-US" sz="1838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chavi.org</a:t>
            </a:r>
            <a:r>
              <a:rPr lang="en-US" sz="1838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/</a:t>
            </a:r>
          </a:p>
          <a:p>
            <a:pPr marL="342900" lvl="1" indent="-342900" eaLnBrk="1" hangingPunct="1">
              <a:buClr>
                <a:srgbClr val="66FFFF"/>
              </a:buClr>
              <a:buSzPct val="80000"/>
              <a:buFontTx/>
              <a:buChar char="•"/>
              <a:defRPr/>
            </a:pPr>
            <a:r>
              <a:rPr lang="en-US" sz="2400" dirty="0" smtClean="0"/>
              <a:t>Centers for AIDS Research</a:t>
            </a:r>
          </a:p>
          <a:p>
            <a:pPr marL="742950" lvl="2" indent="-342900" eaLnBrk="1" hangingPunct="1">
              <a:buClr>
                <a:srgbClr val="66FFFF"/>
              </a:buClr>
              <a:buSzPct val="80000"/>
              <a:buFontTx/>
              <a:buNone/>
              <a:defRPr/>
            </a:pPr>
            <a:r>
              <a:rPr lang="en-US" sz="1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http://www.niaid.nih.gov/labsandresources/resources/cfar/Pages/default.aspx</a:t>
            </a:r>
            <a:endParaRPr lang="en-US" sz="18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342900" lvl="1" indent="-342900" eaLnBrk="1" hangingPunct="1">
              <a:buClr>
                <a:srgbClr val="66FFFF"/>
              </a:buClr>
              <a:buSzPct val="80000"/>
              <a:buFontTx/>
              <a:buChar char="•"/>
              <a:defRPr/>
            </a:pPr>
            <a:r>
              <a:rPr lang="en-US" sz="2400" dirty="0" smtClean="0"/>
              <a:t>HIV Vaccine Research and Development</a:t>
            </a:r>
          </a:p>
          <a:p>
            <a:pPr marL="742950" lvl="2" indent="-342900" eaLnBrk="1" hangingPunct="1">
              <a:buClr>
                <a:srgbClr val="66FFFF"/>
              </a:buClr>
              <a:buSzPct val="80000"/>
              <a:buFontTx/>
              <a:buNone/>
              <a:defRPr/>
            </a:pPr>
            <a:r>
              <a:rPr lang="en-US" sz="1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http://www.niaid.nih.gov/topics/HIVAIDS/Research/vaccines/funding/Pages/HIVRADabstracts.aspx</a:t>
            </a:r>
            <a:endParaRPr lang="en-US" sz="18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342900" lvl="1" indent="-342900" eaLnBrk="1" hangingPunct="1">
              <a:buClr>
                <a:srgbClr val="66FFFF"/>
              </a:buClr>
              <a:buSzPct val="80000"/>
              <a:buFontTx/>
              <a:buChar char="•"/>
              <a:defRPr/>
            </a:pPr>
            <a:r>
              <a:rPr lang="en-US" sz="2400" dirty="0" smtClean="0"/>
              <a:t>Regional Centers of Excellence in Biodefense and Emerging Infections</a:t>
            </a:r>
          </a:p>
          <a:p>
            <a:pPr marL="742950" lvl="2" indent="-342900" eaLnBrk="1" hangingPunct="1">
              <a:buClr>
                <a:srgbClr val="66FFFF"/>
              </a:buClr>
              <a:buSzPct val="80000"/>
              <a:buFontTx/>
              <a:buNone/>
              <a:defRPr/>
            </a:pPr>
            <a:r>
              <a:rPr lang="en-US" sz="1800" i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http://www.niaid.nih.gov/labsandresources/resources/rce/Pages/default.aspx</a:t>
            </a:r>
            <a:endParaRPr lang="en-US" sz="1800" i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lvl="1" eaLnBrk="1" hangingPunct="1">
              <a:lnSpc>
                <a:spcPct val="80000"/>
              </a:lnSpc>
              <a:buFont typeface="Times" pitchFamily="-108" charset="0"/>
              <a:buChar char="•"/>
              <a:defRPr/>
            </a:pPr>
            <a:endParaRPr lang="en-US" sz="900" i="1" dirty="0" smtClean="0"/>
          </a:p>
          <a:p>
            <a:pPr eaLnBrk="1" hangingPunct="1">
              <a:buSzPct val="80000"/>
              <a:defRPr/>
            </a:pPr>
            <a:endParaRPr lang="en-US" sz="2400" dirty="0" smtClean="0"/>
          </a:p>
          <a:p>
            <a:pPr eaLnBrk="1" hangingPunct="1">
              <a:buSzPct val="80000"/>
              <a:defRPr/>
            </a:pPr>
            <a:endParaRPr lang="en-US" sz="2400" dirty="0" smtClean="0"/>
          </a:p>
          <a:p>
            <a:pPr eaLnBrk="1" hangingPunct="1">
              <a:buSzPct val="80000"/>
              <a:defRPr/>
            </a:pPr>
            <a:endParaRPr lang="en-US" sz="2400" dirty="0" smtClean="0"/>
          </a:p>
          <a:p>
            <a:pPr lvl="1" eaLnBrk="1" hangingPunct="1">
              <a:buSzPct val="80000"/>
              <a:defRPr/>
            </a:pPr>
            <a:endParaRPr lang="en-US" sz="2000" dirty="0"/>
          </a:p>
        </p:txBody>
      </p:sp>
      <p:sp>
        <p:nvSpPr>
          <p:cNvPr id="41986" name="Rectangle 3"/>
          <p:cNvSpPr>
            <a:spLocks noChangeArrowheads="1"/>
          </p:cNvSpPr>
          <p:nvPr/>
        </p:nvSpPr>
        <p:spPr bwMode="auto">
          <a:xfrm>
            <a:off x="304800" y="228600"/>
            <a:ext cx="8686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4000">
                <a:solidFill>
                  <a:srgbClr val="66FFFF"/>
                </a:solidFill>
              </a:rPr>
              <a:t>Synergies with other NIH programs</a:t>
            </a:r>
            <a:endParaRPr lang="en-US" sz="4800">
              <a:solidFill>
                <a:srgbClr val="66FFFF"/>
              </a:solidFill>
            </a:endParaRPr>
          </a:p>
        </p:txBody>
      </p:sp>
      <p:grpSp>
        <p:nvGrpSpPr>
          <p:cNvPr id="41987" name="Group 5"/>
          <p:cNvGrpSpPr>
            <a:grpSpLocks/>
          </p:cNvGrpSpPr>
          <p:nvPr/>
        </p:nvGrpSpPr>
        <p:grpSpPr bwMode="auto">
          <a:xfrm>
            <a:off x="0" y="1066800"/>
            <a:ext cx="9142413" cy="152400"/>
            <a:chOff x="0" y="912"/>
            <a:chExt cx="6479" cy="96"/>
          </a:xfrm>
        </p:grpSpPr>
        <p:sp>
          <p:nvSpPr>
            <p:cNvPr id="41988" name="Rectangle 6"/>
            <p:cNvSpPr>
              <a:spLocks noChangeArrowheads="1"/>
            </p:cNvSpPr>
            <p:nvPr/>
          </p:nvSpPr>
          <p:spPr bwMode="ltGray">
            <a:xfrm>
              <a:off x="0" y="912"/>
              <a:ext cx="6479" cy="47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FFFF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  <p:sp>
          <p:nvSpPr>
            <p:cNvPr id="41989" name="Rectangle 7"/>
            <p:cNvSpPr>
              <a:spLocks noChangeArrowheads="1"/>
            </p:cNvSpPr>
            <p:nvPr/>
          </p:nvSpPr>
          <p:spPr bwMode="ltGray">
            <a:xfrm>
              <a:off x="0" y="984"/>
              <a:ext cx="6479" cy="24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B2B2B2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/>
              <a:t>AIDS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51054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Discovery of SIV</a:t>
            </a:r>
          </a:p>
          <a:p>
            <a:pPr eaLnBrk="1" hangingPunct="1">
              <a:defRPr/>
            </a:pPr>
            <a:r>
              <a:rPr lang="en-US" dirty="0" smtClean="0"/>
              <a:t>Direct demonstration that AIDS is caused by a virus</a:t>
            </a:r>
          </a:p>
          <a:p>
            <a:pPr eaLnBrk="1" hangingPunct="1">
              <a:defRPr/>
            </a:pPr>
            <a:r>
              <a:rPr lang="en-US" dirty="0" smtClean="0"/>
              <a:t>Origins of HIV from cross species transmission from African nonhuman primates</a:t>
            </a:r>
          </a:p>
          <a:p>
            <a:pPr eaLnBrk="1" hangingPunct="1">
              <a:defRPr/>
            </a:pPr>
            <a:r>
              <a:rPr lang="en-US" dirty="0" smtClean="0"/>
              <a:t>Demonstration that a vaccine is feasible</a:t>
            </a:r>
          </a:p>
          <a:p>
            <a:pPr eaLnBrk="1" hangingPunct="1">
              <a:defRPr/>
            </a:pPr>
            <a:r>
              <a:rPr lang="en-US" dirty="0" smtClean="0"/>
              <a:t>First pathogenic molecular clone</a:t>
            </a:r>
          </a:p>
          <a:p>
            <a:pPr eaLnBrk="1" hangingPunct="1">
              <a:defRPr/>
            </a:pPr>
            <a:r>
              <a:rPr lang="en-US" dirty="0" smtClean="0"/>
              <a:t>Demonstration that the gut is the primary site of early virus replication</a:t>
            </a:r>
          </a:p>
          <a:p>
            <a:pPr eaLnBrk="1" hangingPunct="1">
              <a:defRPr/>
            </a:pPr>
            <a:r>
              <a:rPr lang="en-US" dirty="0" smtClean="0"/>
              <a:t>Testing ground for vaccine and </a:t>
            </a:r>
            <a:r>
              <a:rPr lang="en-US" dirty="0" err="1" smtClean="0"/>
              <a:t>microbicide</a:t>
            </a:r>
            <a:r>
              <a:rPr lang="en-US" dirty="0" smtClean="0"/>
              <a:t> concepts and products prior to human testing</a:t>
            </a:r>
            <a:endParaRPr lang="en-US" dirty="0"/>
          </a:p>
        </p:txBody>
      </p:sp>
      <p:grpSp>
        <p:nvGrpSpPr>
          <p:cNvPr id="43011" name="Group 4"/>
          <p:cNvGrpSpPr>
            <a:grpSpLocks/>
          </p:cNvGrpSpPr>
          <p:nvPr/>
        </p:nvGrpSpPr>
        <p:grpSpPr bwMode="auto">
          <a:xfrm>
            <a:off x="0" y="1219200"/>
            <a:ext cx="9142413" cy="152400"/>
            <a:chOff x="0" y="912"/>
            <a:chExt cx="6479" cy="96"/>
          </a:xfrm>
        </p:grpSpPr>
        <p:sp>
          <p:nvSpPr>
            <p:cNvPr id="43012" name="Rectangle 5"/>
            <p:cNvSpPr>
              <a:spLocks noChangeArrowheads="1"/>
            </p:cNvSpPr>
            <p:nvPr/>
          </p:nvSpPr>
          <p:spPr bwMode="ltGray">
            <a:xfrm>
              <a:off x="0" y="912"/>
              <a:ext cx="6479" cy="47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FFFF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  <p:sp>
          <p:nvSpPr>
            <p:cNvPr id="43013" name="Rectangle 6"/>
            <p:cNvSpPr>
              <a:spLocks noChangeArrowheads="1"/>
            </p:cNvSpPr>
            <p:nvPr/>
          </p:nvSpPr>
          <p:spPr bwMode="ltGray">
            <a:xfrm>
              <a:off x="0" y="984"/>
              <a:ext cx="6479" cy="24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B2B2B2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3391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7061200" y="6019800"/>
            <a:ext cx="2082800" cy="838200"/>
          </a:xfrm>
          <a:prstGeom prst="rect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0"/>
            <a:ext cx="4402138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/>
          <a:srcRect r="34456" b="78615"/>
          <a:stretch>
            <a:fillRect/>
          </a:stretch>
        </p:blipFill>
        <p:spPr bwMode="auto">
          <a:xfrm>
            <a:off x="4267200" y="4267200"/>
            <a:ext cx="4800600" cy="2057400"/>
          </a:xfrm>
          <a:prstGeom prst="rect">
            <a:avLst/>
          </a:prstGeom>
          <a:noFill/>
          <a:ln w="7620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" y="1600200"/>
            <a:ext cx="5562600" cy="2333625"/>
          </a:xfrm>
          <a:prstGeom prst="rect">
            <a:avLst/>
          </a:prstGeom>
          <a:noFill/>
          <a:ln w="47625">
            <a:solidFill>
              <a:srgbClr val="00FF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nature cover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3072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/>
          <a:srcRect b="41464"/>
          <a:stretch>
            <a:fillRect/>
          </a:stretch>
        </p:blipFill>
        <p:spPr bwMode="auto">
          <a:xfrm>
            <a:off x="76200" y="3886200"/>
            <a:ext cx="3962400" cy="1870075"/>
          </a:xfrm>
          <a:prstGeom prst="rect">
            <a:avLst/>
          </a:prstGeom>
          <a:noFill/>
          <a:ln w="28575">
            <a:solidFill>
              <a:srgbClr val="CC99FF"/>
            </a:solidFill>
            <a:miter lim="800000"/>
            <a:headEnd/>
            <a:tailEnd/>
          </a:ln>
        </p:spPr>
      </p:pic>
      <p:pic>
        <p:nvPicPr>
          <p:cNvPr id="47108" name="Picture 4" descr="coverme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76938" y="1981200"/>
            <a:ext cx="3167062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7109" name="Group 5"/>
          <p:cNvGrpSpPr>
            <a:grpSpLocks/>
          </p:cNvGrpSpPr>
          <p:nvPr/>
        </p:nvGrpSpPr>
        <p:grpSpPr bwMode="auto">
          <a:xfrm>
            <a:off x="3581400" y="4343400"/>
            <a:ext cx="5408613" cy="2122488"/>
            <a:chOff x="96" y="1920"/>
            <a:chExt cx="5384" cy="2218"/>
          </a:xfrm>
        </p:grpSpPr>
        <p:pic>
          <p:nvPicPr>
            <p:cNvPr id="47111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6" y="1920"/>
              <a:ext cx="5384" cy="1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2" name="Picture 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96" y="3552"/>
              <a:ext cx="5376" cy="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110" name="Rectangle 8"/>
          <p:cNvSpPr>
            <a:spLocks noChangeArrowheads="1"/>
          </p:cNvSpPr>
          <p:nvPr/>
        </p:nvSpPr>
        <p:spPr bwMode="auto">
          <a:xfrm>
            <a:off x="3581400" y="4343400"/>
            <a:ext cx="5399088" cy="2124075"/>
          </a:xfrm>
          <a:prstGeom prst="rect">
            <a:avLst/>
          </a:prstGeom>
          <a:noFill/>
          <a:ln w="38100">
            <a:solidFill>
              <a:srgbClr val="C2977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 descr="covermed-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381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5" descr="Screen shot 2010-09-18 at 10.21.20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4262438"/>
            <a:ext cx="5867400" cy="1833562"/>
          </a:xfrm>
          <a:prstGeom prst="rect">
            <a:avLst/>
          </a:prstGeom>
          <a:noFill/>
          <a:ln w="28575" algn="ctr">
            <a:solidFill>
              <a:srgbClr val="D4B087"/>
            </a:solidFill>
            <a:round/>
            <a:headEnd/>
            <a:tailEnd/>
          </a:ln>
        </p:spPr>
      </p:pic>
      <p:pic>
        <p:nvPicPr>
          <p:cNvPr id="49156" name="Picture 6" descr="Screen shot 2010-09-18 at 10.21.32 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6508750"/>
            <a:ext cx="39624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covermed-2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334000" cy="679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7" descr="Screen shot 2010-09-18 at 10.48.28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6454775"/>
            <a:ext cx="358140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8" descr="Screen shot 2010-09-18 at 10.48.17 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1800" y="3810000"/>
            <a:ext cx="5791200" cy="1719263"/>
          </a:xfrm>
          <a:prstGeom prst="rect">
            <a:avLst/>
          </a:prstGeom>
          <a:noFill/>
          <a:ln w="38100" algn="ctr">
            <a:solidFill>
              <a:srgbClr val="AEAECD"/>
            </a:solidFill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Grp="1" noChangeAspect="1" noChangeArrowheads="1"/>
          </p:cNvPicPr>
          <p:nvPr>
            <p:ph type="chart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17475" y="2374900"/>
            <a:ext cx="8458200" cy="1666875"/>
          </a:xfrm>
        </p:spPr>
      </p:pic>
      <p:pic>
        <p:nvPicPr>
          <p:cNvPr id="5325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0" y="2006600"/>
            <a:ext cx="2319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" y="4038600"/>
            <a:ext cx="84582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/>
              <a:t>FDA-APPROVED C6 TEST FOR HUMANS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091" name="Text Box 115"/>
          <p:cNvSpPr txBox="1">
            <a:spLocks noChangeArrowheads="1"/>
          </p:cNvSpPr>
          <p:nvPr/>
        </p:nvSpPr>
        <p:spPr bwMode="auto">
          <a:xfrm>
            <a:off x="8305800" y="3214688"/>
            <a:ext cx="69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/>
              <a:t>2008</a:t>
            </a:r>
            <a:endParaRPr lang="en-US"/>
          </a:p>
        </p:txBody>
      </p:sp>
      <p:grpSp>
        <p:nvGrpSpPr>
          <p:cNvPr id="985092" name="Group 131"/>
          <p:cNvGrpSpPr>
            <a:grpSpLocks/>
          </p:cNvGrpSpPr>
          <p:nvPr/>
        </p:nvGrpSpPr>
        <p:grpSpPr bwMode="auto">
          <a:xfrm>
            <a:off x="0" y="152400"/>
            <a:ext cx="9144000" cy="6324600"/>
            <a:chOff x="0" y="96"/>
            <a:chExt cx="5760" cy="3984"/>
          </a:xfrm>
        </p:grpSpPr>
        <p:grpSp>
          <p:nvGrpSpPr>
            <p:cNvPr id="985094" name="Group 130"/>
            <p:cNvGrpSpPr>
              <a:grpSpLocks/>
            </p:cNvGrpSpPr>
            <p:nvPr/>
          </p:nvGrpSpPr>
          <p:grpSpPr bwMode="auto">
            <a:xfrm>
              <a:off x="0" y="96"/>
              <a:ext cx="5760" cy="3984"/>
              <a:chOff x="0" y="96"/>
              <a:chExt cx="5760" cy="3984"/>
            </a:xfrm>
          </p:grpSpPr>
          <p:sp>
            <p:nvSpPr>
              <p:cNvPr id="985096" name="Text Box 6"/>
              <p:cNvSpPr txBox="1">
                <a:spLocks noChangeArrowheads="1"/>
              </p:cNvSpPr>
              <p:nvPr/>
            </p:nvSpPr>
            <p:spPr bwMode="auto">
              <a:xfrm>
                <a:off x="0" y="96"/>
                <a:ext cx="5760" cy="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3600" b="1" i="1">
                    <a:solidFill>
                      <a:srgbClr val="FFF80A"/>
                    </a:solidFill>
                  </a:rPr>
                  <a:t>Study of Gametes, Reproduction, Development, and Stem Cell Biology</a:t>
                </a:r>
                <a:r>
                  <a:rPr lang="en-US" sz="2000" b="1">
                    <a:solidFill>
                      <a:schemeClr val="bg1"/>
                    </a:solidFill>
                  </a:rPr>
                  <a:t> </a:t>
                </a:r>
              </a:p>
            </p:txBody>
          </p:sp>
          <p:grpSp>
            <p:nvGrpSpPr>
              <p:cNvPr id="985097" name="Group 107"/>
              <p:cNvGrpSpPr>
                <a:grpSpLocks/>
              </p:cNvGrpSpPr>
              <p:nvPr/>
            </p:nvGrpSpPr>
            <p:grpSpPr bwMode="auto">
              <a:xfrm>
                <a:off x="96" y="912"/>
                <a:ext cx="1632" cy="1200"/>
                <a:chOff x="144" y="1008"/>
                <a:chExt cx="1536" cy="1152"/>
              </a:xfrm>
            </p:grpSpPr>
            <p:grpSp>
              <p:nvGrpSpPr>
                <p:cNvPr id="985106" name="Group 103"/>
                <p:cNvGrpSpPr>
                  <a:grpSpLocks/>
                </p:cNvGrpSpPr>
                <p:nvPr/>
              </p:nvGrpSpPr>
              <p:grpSpPr bwMode="auto">
                <a:xfrm>
                  <a:off x="144" y="1008"/>
                  <a:ext cx="1536" cy="1152"/>
                  <a:chOff x="144" y="1392"/>
                  <a:chExt cx="1584" cy="1152"/>
                </a:xfrm>
              </p:grpSpPr>
              <p:grpSp>
                <p:nvGrpSpPr>
                  <p:cNvPr id="985108" name="Group 74"/>
                  <p:cNvGrpSpPr>
                    <a:grpSpLocks/>
                  </p:cNvGrpSpPr>
                  <p:nvPr/>
                </p:nvGrpSpPr>
                <p:grpSpPr bwMode="auto">
                  <a:xfrm>
                    <a:off x="144" y="1392"/>
                    <a:ext cx="1584" cy="1152"/>
                    <a:chOff x="2400" y="864"/>
                    <a:chExt cx="1968" cy="1509"/>
                  </a:xfrm>
                </p:grpSpPr>
                <p:pic>
                  <p:nvPicPr>
                    <p:cNvPr id="985110" name="Picture 7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/>
                    <a:srcRect/>
                    <a:stretch>
                      <a:fillRect/>
                    </a:stretch>
                  </p:blipFill>
                  <p:spPr bwMode="auto">
                    <a:xfrm>
                      <a:off x="2400" y="864"/>
                      <a:ext cx="1968" cy="716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985111" name="Picture 7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/>
                    <a:srcRect/>
                    <a:stretch>
                      <a:fillRect/>
                    </a:stretch>
                  </p:blipFill>
                  <p:spPr bwMode="auto">
                    <a:xfrm>
                      <a:off x="3408" y="1584"/>
                      <a:ext cx="960" cy="787"/>
                    </a:xfrm>
                    <a:prstGeom prst="rect">
                      <a:avLst/>
                    </a:prstGeom>
                    <a:solidFill>
                      <a:srgbClr val="EDEDED"/>
                    </a:solidFill>
                    <a:ln w="12700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985112" name="Picture 7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/>
                    <a:srcRect/>
                    <a:stretch>
                      <a:fillRect/>
                    </a:stretch>
                  </p:blipFill>
                  <p:spPr bwMode="auto">
                    <a:xfrm>
                      <a:off x="2400" y="1584"/>
                      <a:ext cx="1104" cy="789"/>
                    </a:xfrm>
                    <a:prstGeom prst="rect">
                      <a:avLst/>
                    </a:prstGeom>
                    <a:noFill/>
                    <a:ln w="12700">
                      <a:solidFill>
                        <a:schemeClr val="bg1"/>
                      </a:solidFill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985109" name="Text Box 10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0" y="1392"/>
                    <a:ext cx="625" cy="2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eaLnBrk="0" hangingPunct="0"/>
                    <a:r>
                      <a:rPr lang="en-US" sz="1000" b="1"/>
                      <a:t>Menstrual cycle</a:t>
                    </a:r>
                    <a:endParaRPr lang="en-US" sz="1000"/>
                  </a:p>
                </p:txBody>
              </p:sp>
            </p:grpSp>
            <p:sp>
              <p:nvSpPr>
                <p:cNvPr id="985107" name="Text Box 105"/>
                <p:cNvSpPr txBox="1">
                  <a:spLocks noChangeArrowheads="1"/>
                </p:cNvSpPr>
                <p:nvPr/>
              </p:nvSpPr>
              <p:spPr bwMode="auto">
                <a:xfrm>
                  <a:off x="144" y="2008"/>
                  <a:ext cx="696" cy="1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000" b="1">
                      <a:solidFill>
                        <a:schemeClr val="bg1"/>
                      </a:solidFill>
                    </a:rPr>
                    <a:t>Early pregnancy</a:t>
                  </a:r>
                  <a:endParaRPr lang="en-US" sz="900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985098" name="Picture 20" descr="rbc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824" y="1008"/>
                <a:ext cx="1036" cy="1536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grpSp>
            <p:nvGrpSpPr>
              <p:cNvPr id="985099" name="Group 18"/>
              <p:cNvGrpSpPr>
                <a:grpSpLocks/>
              </p:cNvGrpSpPr>
              <p:nvPr/>
            </p:nvGrpSpPr>
            <p:grpSpPr bwMode="auto">
              <a:xfrm>
                <a:off x="2928" y="864"/>
                <a:ext cx="2208" cy="1680"/>
                <a:chOff x="144" y="96"/>
                <a:chExt cx="2208" cy="1680"/>
              </a:xfrm>
            </p:grpSpPr>
            <p:pic>
              <p:nvPicPr>
                <p:cNvPr id="985104" name="Picture 12" descr="original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 b="48529"/>
                <a:stretch>
                  <a:fillRect/>
                </a:stretch>
              </p:blipFill>
              <p:spPr bwMode="auto">
                <a:xfrm>
                  <a:off x="144" y="96"/>
                  <a:ext cx="2208" cy="16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8510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776" y="192"/>
                  <a:ext cx="528" cy="23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/>
                  <a:r>
                    <a:rPr lang="en-US" b="1"/>
                    <a:t>1995</a:t>
                  </a:r>
                </a:p>
              </p:txBody>
            </p:sp>
          </p:grpSp>
          <p:grpSp>
            <p:nvGrpSpPr>
              <p:cNvPr id="985100" name="Group 114"/>
              <p:cNvGrpSpPr>
                <a:grpSpLocks/>
              </p:cNvGrpSpPr>
              <p:nvPr/>
            </p:nvGrpSpPr>
            <p:grpSpPr bwMode="auto">
              <a:xfrm>
                <a:off x="2928" y="1536"/>
                <a:ext cx="1104" cy="1152"/>
                <a:chOff x="2280" y="1488"/>
                <a:chExt cx="1104" cy="1152"/>
              </a:xfrm>
            </p:grpSpPr>
            <p:graphicFrame>
              <p:nvGraphicFramePr>
                <p:cNvPr id="985090" name="Object 2"/>
                <p:cNvGraphicFramePr>
                  <a:graphicFrameLocks noChangeAspect="1"/>
                </p:cNvGraphicFramePr>
                <p:nvPr/>
              </p:nvGraphicFramePr>
              <p:xfrm>
                <a:off x="2280" y="1488"/>
                <a:ext cx="1104" cy="1152"/>
              </p:xfrm>
              <a:graphic>
                <a:graphicData uri="http://schemas.openxmlformats.org/presentationml/2006/ole">
                  <p:oleObj spid="_x0000_s985090" name="Image" r:id="rId9" imgW="5168254" imgH="5231746" progId="">
                    <p:embed/>
                  </p:oleObj>
                </a:graphicData>
              </a:graphic>
            </p:graphicFrame>
            <p:sp>
              <p:nvSpPr>
                <p:cNvPr id="985103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2280" y="2160"/>
                  <a:ext cx="552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0" hangingPunct="0"/>
                  <a:r>
                    <a:rPr lang="en-US" b="1">
                      <a:solidFill>
                        <a:schemeClr val="bg1"/>
                      </a:solidFill>
                    </a:rPr>
                    <a:t>2007</a:t>
                  </a:r>
                  <a:endParaRPr lang="en-US" sz="1600" b="1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985101" name="Picture 111" descr="SC_press_07_sm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4078" y="1536"/>
                <a:ext cx="1632" cy="1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69" name="Text Box 21"/>
              <p:cNvSpPr txBox="1">
                <a:spLocks noChangeArrowheads="1"/>
              </p:cNvSpPr>
              <p:nvPr/>
            </p:nvSpPr>
            <p:spPr bwMode="auto">
              <a:xfrm>
                <a:off x="0" y="2688"/>
                <a:ext cx="5760" cy="13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2800" b="1" i="1" dirty="0">
                    <a:solidFill>
                      <a:srgbClr val="FFF80A"/>
                    </a:solidFill>
                    <a:latin typeface="Arial" pitchFamily="-107" charset="0"/>
                  </a:rPr>
                  <a:t>Long history of reproductive research at </a:t>
                </a:r>
                <a:r>
                  <a:rPr lang="en-US" sz="2800" b="1" i="1" dirty="0" err="1">
                    <a:solidFill>
                      <a:srgbClr val="FFF80A"/>
                    </a:solidFill>
                    <a:latin typeface="Arial" pitchFamily="-107" charset="0"/>
                  </a:rPr>
                  <a:t>NPRCs</a:t>
                </a:r>
                <a:r>
                  <a:rPr lang="en-US" sz="2800" b="1" i="1" dirty="0">
                    <a:solidFill>
                      <a:srgbClr val="FFF80A"/>
                    </a:solidFill>
                    <a:latin typeface="Arial" pitchFamily="-107" charset="0"/>
                  </a:rPr>
                  <a:t> provided the foundation for stem cell research</a:t>
                </a:r>
                <a:endParaRPr lang="en-US" sz="2600" b="1" i="1" dirty="0">
                  <a:solidFill>
                    <a:srgbClr val="FFF80A"/>
                  </a:solidFill>
                  <a:latin typeface="Arial" pitchFamily="-107" charset="0"/>
                </a:endParaRPr>
              </a:p>
              <a:p>
                <a:pPr algn="ctr" eaLnBrk="0" hangingPunct="0">
                  <a:defRPr/>
                </a:pPr>
                <a:r>
                  <a:rPr lang="en-US" sz="1200" b="1" dirty="0">
                    <a:solidFill>
                      <a:schemeClr val="bg1"/>
                    </a:solidFill>
                    <a:latin typeface="Arial" pitchFamily="-107" charset="0"/>
                  </a:rPr>
                  <a:t> </a:t>
                </a:r>
                <a:endParaRPr lang="en-US" sz="1200" b="1" dirty="0">
                  <a:solidFill>
                    <a:srgbClr val="CC0000"/>
                  </a:solidFill>
                  <a:latin typeface="Arial" pitchFamily="-107" charset="0"/>
                </a:endParaRPr>
              </a:p>
              <a:p>
                <a:pPr eaLnBrk="0" hangingPunct="0">
                  <a:defRPr/>
                </a:pPr>
                <a:r>
                  <a:rPr lang="en-US" sz="2400" b="1" dirty="0">
                    <a:solidFill>
                      <a:srgbClr val="CC0000"/>
                    </a:solidFill>
                    <a:latin typeface="Arial" pitchFamily="-107" charset="0"/>
                  </a:rPr>
                  <a:t>•</a:t>
                </a:r>
                <a:r>
                  <a:rPr lang="en-US" sz="2400" b="1" dirty="0">
                    <a:solidFill>
                      <a:srgbClr val="FFFFFF"/>
                    </a:solidFill>
                    <a:latin typeface="Arial" pitchFamily="-107" charset="0"/>
                  </a:rPr>
                  <a:t> </a:t>
                </a:r>
                <a:r>
                  <a:rPr lang="en-US" sz="2400" b="1" dirty="0">
                    <a:solidFill>
                      <a:schemeClr val="bg1"/>
                    </a:solidFill>
                    <a:latin typeface="Arial" pitchFamily="-107" charset="0"/>
                  </a:rPr>
                  <a:t>Assisted Reproductive Technologies </a:t>
                </a:r>
                <a:r>
                  <a:rPr lang="en-US" sz="2300" b="1" dirty="0">
                    <a:solidFill>
                      <a:schemeClr val="bg1"/>
                    </a:solidFill>
                    <a:latin typeface="Arial" pitchFamily="-107" charset="0"/>
                  </a:rPr>
                  <a:t>- </a:t>
                </a:r>
                <a:r>
                  <a:rPr lang="en-US" sz="2300" b="1" i="1" dirty="0">
                    <a:solidFill>
                      <a:schemeClr val="bg1"/>
                    </a:solidFill>
                    <a:latin typeface="Arial" pitchFamily="-107" charset="0"/>
                  </a:rPr>
                  <a:t>led to</a:t>
                </a:r>
                <a:r>
                  <a:rPr lang="en-US" sz="2300" b="1" dirty="0">
                    <a:solidFill>
                      <a:schemeClr val="bg1"/>
                    </a:solidFill>
                    <a:latin typeface="Arial" pitchFamily="-107" charset="0"/>
                  </a:rPr>
                  <a:t> </a:t>
                </a:r>
                <a:r>
                  <a:rPr lang="en-US" sz="2300" b="1" i="1" dirty="0">
                    <a:solidFill>
                      <a:srgbClr val="FFFFFF"/>
                    </a:solidFill>
                    <a:latin typeface="Arial" pitchFamily="-107" charset="0"/>
                  </a:rPr>
                  <a:t>nuclear transfer</a:t>
                </a:r>
              </a:p>
              <a:p>
                <a:pPr marL="177800" indent="-177800" eaLnBrk="0" hangingPunct="0">
                  <a:defRPr/>
                </a:pPr>
                <a:r>
                  <a:rPr lang="en-US" sz="2400" b="1" dirty="0">
                    <a:solidFill>
                      <a:srgbClr val="CC0000"/>
                    </a:solidFill>
                    <a:latin typeface="Arial" pitchFamily="-107" charset="0"/>
                  </a:rPr>
                  <a:t>•</a:t>
                </a:r>
                <a:r>
                  <a:rPr lang="en-US" sz="2400" b="1" dirty="0">
                    <a:solidFill>
                      <a:srgbClr val="FFFFFF"/>
                    </a:solidFill>
                    <a:latin typeface="Arial" pitchFamily="-107" charset="0"/>
                  </a:rPr>
                  <a:t> Importance of the model </a:t>
                </a:r>
                <a:r>
                  <a:rPr lang="en-US" sz="2300" b="1" dirty="0">
                    <a:solidFill>
                      <a:srgbClr val="FFFFFF"/>
                    </a:solidFill>
                    <a:latin typeface="Arial" pitchFamily="-107" charset="0"/>
                  </a:rPr>
                  <a:t>- </a:t>
                </a:r>
                <a:r>
                  <a:rPr lang="en-US" sz="2300" b="1" i="1" dirty="0">
                    <a:solidFill>
                      <a:srgbClr val="FFFFFF"/>
                    </a:solidFill>
                    <a:latin typeface="Arial" pitchFamily="-107" charset="0"/>
                  </a:rPr>
                  <a:t>reproductive and developmental features similar to </a:t>
                </a:r>
                <a:r>
                  <a:rPr lang="en-US" sz="2300" b="1" i="1" dirty="0">
                    <a:solidFill>
                      <a:srgbClr val="FFFFFF"/>
                    </a:solidFill>
                    <a:latin typeface="Arial" pitchFamily="-107" charset="0"/>
                  </a:rPr>
                  <a:t>humans</a:t>
                </a:r>
                <a:endParaRPr lang="en-US" sz="2000" b="1" i="1" dirty="0">
                  <a:solidFill>
                    <a:srgbClr val="FFFFFF"/>
                  </a:solidFill>
                  <a:latin typeface="Arial" pitchFamily="-107" charset="0"/>
                </a:endParaRPr>
              </a:p>
            </p:txBody>
          </p:sp>
        </p:grpSp>
        <p:sp>
          <p:nvSpPr>
            <p:cNvPr id="985095" name="Text Box 128"/>
            <p:cNvSpPr txBox="1">
              <a:spLocks noChangeArrowheads="1"/>
            </p:cNvSpPr>
            <p:nvPr/>
          </p:nvSpPr>
          <p:spPr bwMode="auto">
            <a:xfrm>
              <a:off x="5174" y="1947"/>
              <a:ext cx="4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/>
                <a:t>2008</a:t>
              </a:r>
              <a:endParaRPr lang="en-US"/>
            </a:p>
          </p:txBody>
        </p:sp>
      </p:grpSp>
      <p:sp>
        <p:nvSpPr>
          <p:cNvPr id="985093" name="Rectangle 123"/>
          <p:cNvSpPr>
            <a:spLocks noChangeArrowheads="1"/>
          </p:cNvSpPr>
          <p:nvPr/>
        </p:nvSpPr>
        <p:spPr bwMode="auto">
          <a:xfrm>
            <a:off x="228600" y="4191000"/>
            <a:ext cx="8610600" cy="1066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NPRC Overview (I)</a:t>
            </a:r>
            <a:endParaRPr lang="en-US" b="1" smtClean="0">
              <a:latin typeface="Arial Unicode MS" pitchFamily="34" charset="-128"/>
            </a:endParaRP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Times" pitchFamily="18" charset="0"/>
              <a:buChar char="•"/>
            </a:pPr>
            <a:r>
              <a:rPr lang="en-US" sz="2800" smtClean="0"/>
              <a:t>Network of 8 nonhuman primate biomedical research and resource centers</a:t>
            </a:r>
          </a:p>
          <a:p>
            <a:pPr eaLnBrk="1" hangingPunct="1">
              <a:lnSpc>
                <a:spcPct val="90000"/>
              </a:lnSpc>
              <a:buFont typeface="Times" pitchFamily="18" charset="0"/>
              <a:buChar char="•"/>
            </a:pPr>
            <a:r>
              <a:rPr lang="en-US" sz="2800" smtClean="0"/>
              <a:t>Each NPRC is a national resource</a:t>
            </a:r>
          </a:p>
          <a:p>
            <a:pPr eaLnBrk="1" hangingPunct="1">
              <a:lnSpc>
                <a:spcPct val="90000"/>
              </a:lnSpc>
              <a:buFont typeface="Times" pitchFamily="18" charset="0"/>
              <a:buChar char="•"/>
            </a:pPr>
            <a:r>
              <a:rPr lang="en-US" sz="2800" smtClean="0"/>
              <a:t>Provides access to &gt;26,000 nonhuman primates</a:t>
            </a:r>
          </a:p>
          <a:p>
            <a:pPr marL="795338" lvl="1" indent="-338138" eaLnBrk="1" hangingPunct="1">
              <a:lnSpc>
                <a:spcPct val="90000"/>
              </a:lnSpc>
              <a:buFont typeface="Times" pitchFamily="18" charset="0"/>
              <a:buChar char="•"/>
            </a:pPr>
            <a:r>
              <a:rPr lang="en-US" sz="2400" smtClean="0">
                <a:ea typeface="ＭＳ Ｐゴシック"/>
              </a:rPr>
              <a:t>73% are rhesus macaques (19,000) and predominantly Indian origin</a:t>
            </a:r>
            <a:endParaRPr lang="en-US" sz="1800" smtClean="0">
              <a:ea typeface="ＭＳ Ｐゴシック"/>
            </a:endParaRPr>
          </a:p>
          <a:p>
            <a:pPr marL="795338" lvl="1" indent="-338138" eaLnBrk="1" hangingPunct="1">
              <a:lnSpc>
                <a:spcPct val="90000"/>
              </a:lnSpc>
              <a:buFont typeface="Times" pitchFamily="18" charset="0"/>
              <a:buChar char="•"/>
            </a:pPr>
            <a:r>
              <a:rPr lang="en-US" sz="2400" smtClean="0">
                <a:ea typeface="ＭＳ Ｐゴシック"/>
              </a:rPr>
              <a:t>Baboons (2,300)</a:t>
            </a:r>
          </a:p>
          <a:p>
            <a:pPr marL="795338" lvl="1" indent="-338138" eaLnBrk="1" hangingPunct="1">
              <a:lnSpc>
                <a:spcPct val="90000"/>
              </a:lnSpc>
              <a:buFont typeface="Times" pitchFamily="18" charset="0"/>
              <a:buChar char="•"/>
            </a:pPr>
            <a:r>
              <a:rPr lang="en-US" sz="2400" smtClean="0">
                <a:ea typeface="ＭＳ Ｐゴシック"/>
              </a:rPr>
              <a:t>other macaques (2,600)</a:t>
            </a:r>
          </a:p>
          <a:p>
            <a:pPr marL="795338" lvl="1" indent="-338138" eaLnBrk="1" hangingPunct="1">
              <a:lnSpc>
                <a:spcPct val="90000"/>
              </a:lnSpc>
              <a:buFont typeface="Times" pitchFamily="18" charset="0"/>
              <a:buChar char="•"/>
            </a:pPr>
            <a:r>
              <a:rPr lang="en-US" sz="2400" smtClean="0">
                <a:ea typeface="ＭＳ Ｐゴシック"/>
              </a:rPr>
              <a:t>New world monkeys (900)</a:t>
            </a:r>
          </a:p>
          <a:p>
            <a:pPr marL="795338" lvl="1" indent="-338138" eaLnBrk="1" hangingPunct="1">
              <a:lnSpc>
                <a:spcPct val="90000"/>
              </a:lnSpc>
              <a:buFont typeface="Times" pitchFamily="18" charset="0"/>
              <a:buChar char="•"/>
            </a:pPr>
            <a:r>
              <a:rPr lang="en-US" sz="2400" smtClean="0">
                <a:ea typeface="ＭＳ Ｐゴシック"/>
              </a:rPr>
              <a:t>Chimpanzees (250)</a:t>
            </a:r>
            <a:endParaRPr lang="en-US" smtClean="0">
              <a:ea typeface="ＭＳ Ｐゴシック"/>
            </a:endParaRPr>
          </a:p>
        </p:txBody>
      </p:sp>
      <p:grpSp>
        <p:nvGrpSpPr>
          <p:cNvPr id="24579" name="Group 4"/>
          <p:cNvGrpSpPr>
            <a:grpSpLocks/>
          </p:cNvGrpSpPr>
          <p:nvPr/>
        </p:nvGrpSpPr>
        <p:grpSpPr bwMode="auto">
          <a:xfrm>
            <a:off x="0" y="1219200"/>
            <a:ext cx="9142413" cy="152400"/>
            <a:chOff x="0" y="912"/>
            <a:chExt cx="6479" cy="96"/>
          </a:xfrm>
        </p:grpSpPr>
        <p:sp>
          <p:nvSpPr>
            <p:cNvPr id="24580" name="Rectangle 5"/>
            <p:cNvSpPr>
              <a:spLocks noChangeArrowheads="1"/>
            </p:cNvSpPr>
            <p:nvPr/>
          </p:nvSpPr>
          <p:spPr bwMode="ltGray">
            <a:xfrm>
              <a:off x="0" y="912"/>
              <a:ext cx="6479" cy="47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FFFF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  <p:sp>
          <p:nvSpPr>
            <p:cNvPr id="24581" name="Rectangle 6"/>
            <p:cNvSpPr>
              <a:spLocks noChangeArrowheads="1"/>
            </p:cNvSpPr>
            <p:nvPr/>
          </p:nvSpPr>
          <p:spPr bwMode="ltGray">
            <a:xfrm>
              <a:off x="0" y="984"/>
              <a:ext cx="6479" cy="24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B2B2B2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137" name="Rectangle 11"/>
          <p:cNvSpPr>
            <a:spLocks noChangeArrowheads="1"/>
          </p:cNvSpPr>
          <p:nvPr/>
        </p:nvSpPr>
        <p:spPr bwMode="auto">
          <a:xfrm>
            <a:off x="1122363" y="41338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de-DE"/>
          </a:p>
        </p:txBody>
      </p:sp>
      <p:sp>
        <p:nvSpPr>
          <p:cNvPr id="987138" name="Text Box 117"/>
          <p:cNvSpPr txBox="1">
            <a:spLocks noChangeArrowheads="1"/>
          </p:cNvSpPr>
          <p:nvPr/>
        </p:nvSpPr>
        <p:spPr bwMode="auto">
          <a:xfrm>
            <a:off x="8748713" y="2689225"/>
            <a:ext cx="18415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de-DE" sz="1200" b="1">
              <a:solidFill>
                <a:srgbClr val="FFFFFF"/>
              </a:solidFill>
            </a:endParaRPr>
          </a:p>
        </p:txBody>
      </p:sp>
      <p:sp>
        <p:nvSpPr>
          <p:cNvPr id="987139" name="Text Box 184"/>
          <p:cNvSpPr txBox="1">
            <a:spLocks noChangeArrowheads="1"/>
          </p:cNvSpPr>
          <p:nvPr/>
        </p:nvSpPr>
        <p:spPr bwMode="auto">
          <a:xfrm>
            <a:off x="5508625" y="61642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de-DE"/>
          </a:p>
        </p:txBody>
      </p:sp>
      <p:sp>
        <p:nvSpPr>
          <p:cNvPr id="987140" name="Text Box 185"/>
          <p:cNvSpPr txBox="1">
            <a:spLocks noChangeArrowheads="1"/>
          </p:cNvSpPr>
          <p:nvPr/>
        </p:nvSpPr>
        <p:spPr bwMode="auto">
          <a:xfrm>
            <a:off x="228600" y="601186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de-DE"/>
          </a:p>
        </p:txBody>
      </p:sp>
      <p:grpSp>
        <p:nvGrpSpPr>
          <p:cNvPr id="987141" name="Group 204"/>
          <p:cNvGrpSpPr>
            <a:grpSpLocks/>
          </p:cNvGrpSpPr>
          <p:nvPr/>
        </p:nvGrpSpPr>
        <p:grpSpPr bwMode="auto">
          <a:xfrm>
            <a:off x="0" y="55563"/>
            <a:ext cx="9296400" cy="6726237"/>
            <a:chOff x="0" y="35"/>
            <a:chExt cx="5856" cy="4237"/>
          </a:xfrm>
        </p:grpSpPr>
        <p:sp>
          <p:nvSpPr>
            <p:cNvPr id="987142" name="Text Box 5"/>
            <p:cNvSpPr txBox="1">
              <a:spLocks noChangeArrowheads="1"/>
            </p:cNvSpPr>
            <p:nvPr/>
          </p:nvSpPr>
          <p:spPr bwMode="auto">
            <a:xfrm>
              <a:off x="0" y="35"/>
              <a:ext cx="5760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en-US" sz="3200" b="1" i="1">
                  <a:solidFill>
                    <a:srgbClr val="FFF80A"/>
                  </a:solidFill>
                </a:rPr>
                <a:t>Stem Cell &amp; Regenerative Medicine Research</a:t>
              </a:r>
              <a:endParaRPr lang="en-US" sz="3600" b="1">
                <a:solidFill>
                  <a:srgbClr val="FFF80A"/>
                </a:solidFill>
              </a:endParaRPr>
            </a:p>
          </p:txBody>
        </p:sp>
        <p:sp>
          <p:nvSpPr>
            <p:cNvPr id="987143" name="Text Box 6"/>
            <p:cNvSpPr txBox="1">
              <a:spLocks noChangeArrowheads="1"/>
            </p:cNvSpPr>
            <p:nvPr/>
          </p:nvSpPr>
          <p:spPr bwMode="auto">
            <a:xfrm>
              <a:off x="96" y="536"/>
              <a:ext cx="5760" cy="2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200" b="1" i="1">
                  <a:solidFill>
                    <a:srgbClr val="FFF80A"/>
                  </a:solidFill>
                </a:rPr>
                <a:t>All major stem / progenitor cell populations are studied at NPRCs:</a:t>
              </a:r>
              <a:endParaRPr lang="en-US" sz="2200" b="1">
                <a:solidFill>
                  <a:srgbClr val="FF1556"/>
                </a:solidFill>
              </a:endParaRPr>
            </a:p>
            <a:p>
              <a:pPr eaLnBrk="0" hangingPunct="0"/>
              <a:endParaRPr lang="en-US" sz="1600" b="1">
                <a:solidFill>
                  <a:srgbClr val="FF1556"/>
                </a:solidFill>
              </a:endParaRPr>
            </a:p>
            <a:p>
              <a:pPr eaLnBrk="0" hangingPunct="0"/>
              <a:r>
                <a:rPr lang="en-US" sz="2400" b="1">
                  <a:solidFill>
                    <a:srgbClr val="FF1556"/>
                  </a:solidFill>
                </a:rPr>
                <a:t>•</a:t>
              </a:r>
              <a:r>
                <a:rPr lang="en-US" sz="2400" b="1">
                  <a:solidFill>
                    <a:srgbClr val="FFFFFF"/>
                  </a:solidFill>
                </a:rPr>
                <a:t> Hematopoietic stem (HSC) and progenitor cells</a:t>
              </a:r>
              <a:endParaRPr lang="en-US" sz="2000" b="1">
                <a:solidFill>
                  <a:srgbClr val="FFFFFF"/>
                </a:solidFill>
              </a:endParaRPr>
            </a:p>
            <a:p>
              <a:pPr eaLnBrk="0" hangingPunct="0">
                <a:lnSpc>
                  <a:spcPct val="130000"/>
                </a:lnSpc>
              </a:pPr>
              <a:r>
                <a:rPr lang="en-US" sz="2400" b="1">
                  <a:solidFill>
                    <a:srgbClr val="FF1556"/>
                  </a:solidFill>
                </a:rPr>
                <a:t>•</a:t>
              </a:r>
              <a:r>
                <a:rPr lang="en-US" sz="2400" b="1">
                  <a:solidFill>
                    <a:srgbClr val="FFFFFF"/>
                  </a:solidFill>
                </a:rPr>
                <a:t> Mesenchymal stem cells (MSC)</a:t>
              </a:r>
              <a:endParaRPr lang="en-US" sz="2400" b="1" i="1">
                <a:solidFill>
                  <a:srgbClr val="FF1556"/>
                </a:solidFill>
              </a:endParaRPr>
            </a:p>
            <a:p>
              <a:pPr eaLnBrk="0" hangingPunct="0">
                <a:lnSpc>
                  <a:spcPct val="130000"/>
                </a:lnSpc>
              </a:pPr>
              <a:r>
                <a:rPr lang="en-US" sz="2400" b="1">
                  <a:solidFill>
                    <a:srgbClr val="FF1556"/>
                  </a:solidFill>
                </a:rPr>
                <a:t>•</a:t>
              </a:r>
              <a:r>
                <a:rPr lang="en-US" sz="2400" b="1">
                  <a:solidFill>
                    <a:srgbClr val="FFFFFF"/>
                  </a:solidFill>
                </a:rPr>
                <a:t> Endothelial progenitors (EPC)</a:t>
              </a:r>
            </a:p>
            <a:p>
              <a:pPr eaLnBrk="0" hangingPunct="0">
                <a:lnSpc>
                  <a:spcPct val="130000"/>
                </a:lnSpc>
              </a:pPr>
              <a:r>
                <a:rPr lang="en-US" sz="2400" b="1">
                  <a:solidFill>
                    <a:srgbClr val="FF1556"/>
                  </a:solidFill>
                </a:rPr>
                <a:t>•</a:t>
              </a:r>
              <a:r>
                <a:rPr lang="en-US" sz="2400" b="1">
                  <a:solidFill>
                    <a:srgbClr val="FFFFFF"/>
                  </a:solidFill>
                </a:rPr>
                <a:t> Embryonic stem (ES) cells </a:t>
              </a:r>
            </a:p>
            <a:p>
              <a:pPr eaLnBrk="0" hangingPunct="0">
                <a:lnSpc>
                  <a:spcPct val="130000"/>
                </a:lnSpc>
              </a:pPr>
              <a:r>
                <a:rPr lang="en-US" sz="2400" b="1">
                  <a:solidFill>
                    <a:srgbClr val="FF1556"/>
                  </a:solidFill>
                </a:rPr>
                <a:t>•</a:t>
              </a:r>
              <a:r>
                <a:rPr lang="en-US" sz="2400" b="1">
                  <a:solidFill>
                    <a:srgbClr val="FFFFFF"/>
                  </a:solidFill>
                </a:rPr>
                <a:t> Induced pluripotent stem cells (iPS)</a:t>
              </a:r>
            </a:p>
            <a:p>
              <a:pPr eaLnBrk="0" hangingPunct="0">
                <a:lnSpc>
                  <a:spcPct val="130000"/>
                </a:lnSpc>
              </a:pPr>
              <a:r>
                <a:rPr lang="en-US" sz="2400" b="1">
                  <a:solidFill>
                    <a:srgbClr val="FF1556"/>
                  </a:solidFill>
                </a:rPr>
                <a:t>•</a:t>
              </a:r>
              <a:r>
                <a:rPr lang="en-US" sz="2400" b="1">
                  <a:solidFill>
                    <a:srgbClr val="FFFFFF"/>
                  </a:solidFill>
                </a:rPr>
                <a:t> Organ-specific progenitors</a:t>
              </a:r>
            </a:p>
          </p:txBody>
        </p:sp>
        <p:grpSp>
          <p:nvGrpSpPr>
            <p:cNvPr id="987144" name="Group 160"/>
            <p:cNvGrpSpPr>
              <a:grpSpLocks/>
            </p:cNvGrpSpPr>
            <p:nvPr/>
          </p:nvGrpSpPr>
          <p:grpSpPr bwMode="auto">
            <a:xfrm>
              <a:off x="3696" y="1256"/>
              <a:ext cx="1920" cy="1824"/>
              <a:chOff x="4128" y="2705"/>
              <a:chExt cx="1632" cy="1615"/>
            </a:xfrm>
          </p:grpSpPr>
          <p:pic>
            <p:nvPicPr>
              <p:cNvPr id="987155" name="Picture 156" descr="KI Cover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128" y="2705"/>
                <a:ext cx="1200" cy="15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87156" name="Picture 158" descr="commentary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944" y="3672"/>
                <a:ext cx="816" cy="6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87157" name="Text Box 159"/>
              <p:cNvSpPr txBox="1">
                <a:spLocks noChangeArrowheads="1"/>
              </p:cNvSpPr>
              <p:nvPr/>
            </p:nvSpPr>
            <p:spPr bwMode="auto">
              <a:xfrm>
                <a:off x="4128" y="3984"/>
                <a:ext cx="371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/>
                  <a:t>2007</a:t>
                </a:r>
              </a:p>
            </p:txBody>
          </p:sp>
        </p:grpSp>
        <p:grpSp>
          <p:nvGrpSpPr>
            <p:cNvPr id="987145" name="Group 202"/>
            <p:cNvGrpSpPr>
              <a:grpSpLocks/>
            </p:cNvGrpSpPr>
            <p:nvPr/>
          </p:nvGrpSpPr>
          <p:grpSpPr bwMode="auto">
            <a:xfrm>
              <a:off x="288" y="2880"/>
              <a:ext cx="4944" cy="1392"/>
              <a:chOff x="288" y="2784"/>
              <a:chExt cx="4944" cy="1392"/>
            </a:xfrm>
          </p:grpSpPr>
          <p:pic>
            <p:nvPicPr>
              <p:cNvPr id="987146" name="Picture 201" descr="Hox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88" y="2784"/>
                <a:ext cx="2448" cy="5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987147" name="Group 194"/>
              <p:cNvGrpSpPr>
                <a:grpSpLocks/>
              </p:cNvGrpSpPr>
              <p:nvPr/>
            </p:nvGrpSpPr>
            <p:grpSpPr bwMode="auto">
              <a:xfrm>
                <a:off x="1680" y="3072"/>
                <a:ext cx="3552" cy="1104"/>
                <a:chOff x="240" y="3216"/>
                <a:chExt cx="3552" cy="1104"/>
              </a:xfrm>
            </p:grpSpPr>
            <p:pic>
              <p:nvPicPr>
                <p:cNvPr id="987149" name="Picture 161" descr="MSC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528" y="3216"/>
                  <a:ext cx="2456" cy="453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987150" name="Picture 163" descr="scnt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008" y="3456"/>
                  <a:ext cx="2432" cy="47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987151" name="Picture 164" descr="ips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1872" y="3757"/>
                  <a:ext cx="1920" cy="563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987152" name="Text Box 183"/>
                <p:cNvSpPr txBox="1">
                  <a:spLocks noChangeArrowheads="1"/>
                </p:cNvSpPr>
                <p:nvPr/>
              </p:nvSpPr>
              <p:spPr bwMode="auto">
                <a:xfrm>
                  <a:off x="240" y="3672"/>
                  <a:ext cx="804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200" b="1">
                      <a:solidFill>
                        <a:schemeClr val="bg1"/>
                      </a:solidFill>
                    </a:rPr>
                    <a:t>J Cell Biochem</a:t>
                  </a:r>
                  <a:endParaRPr lang="en-US" sz="1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7153" name="Text Box 190"/>
                <p:cNvSpPr txBox="1">
                  <a:spLocks noChangeArrowheads="1"/>
                </p:cNvSpPr>
                <p:nvPr/>
              </p:nvSpPr>
              <p:spPr bwMode="auto">
                <a:xfrm>
                  <a:off x="960" y="3936"/>
                  <a:ext cx="42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200" b="1">
                      <a:solidFill>
                        <a:schemeClr val="bg1"/>
                      </a:solidFill>
                    </a:rPr>
                    <a:t>Nature</a:t>
                  </a:r>
                  <a:endParaRPr lang="en-US" sz="1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7154" name="Text Box 191"/>
                <p:cNvSpPr txBox="1">
                  <a:spLocks noChangeArrowheads="1"/>
                </p:cNvSpPr>
                <p:nvPr/>
              </p:nvSpPr>
              <p:spPr bwMode="auto">
                <a:xfrm>
                  <a:off x="1392" y="4147"/>
                  <a:ext cx="479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200" b="1">
                      <a:solidFill>
                        <a:schemeClr val="bg1"/>
                      </a:solidFill>
                    </a:rPr>
                    <a:t>Science</a:t>
                  </a:r>
                  <a:endParaRPr lang="en-US" sz="120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987148" name="Text Box 197"/>
              <p:cNvSpPr txBox="1">
                <a:spLocks noChangeArrowheads="1"/>
              </p:cNvSpPr>
              <p:nvPr/>
            </p:nvSpPr>
            <p:spPr bwMode="auto">
              <a:xfrm>
                <a:off x="1584" y="2832"/>
                <a:ext cx="607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200" b="1"/>
                  <a:t>Stem Cells</a:t>
                </a:r>
                <a:endParaRPr lang="en-US" sz="140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9185" name="Group 16"/>
          <p:cNvGrpSpPr>
            <a:grpSpLocks/>
          </p:cNvGrpSpPr>
          <p:nvPr/>
        </p:nvGrpSpPr>
        <p:grpSpPr bwMode="auto">
          <a:xfrm>
            <a:off x="0" y="76200"/>
            <a:ext cx="9067800" cy="6477000"/>
            <a:chOff x="0" y="48"/>
            <a:chExt cx="5712" cy="4080"/>
          </a:xfrm>
        </p:grpSpPr>
        <p:sp>
          <p:nvSpPr>
            <p:cNvPr id="989186" name="Text Box 4"/>
            <p:cNvSpPr txBox="1">
              <a:spLocks noChangeArrowheads="1"/>
            </p:cNvSpPr>
            <p:nvPr/>
          </p:nvSpPr>
          <p:spPr bwMode="auto">
            <a:xfrm>
              <a:off x="48" y="990"/>
              <a:ext cx="5664" cy="14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130000"/>
                </a:lnSpc>
              </a:pPr>
              <a:r>
                <a:rPr lang="en-US" sz="2800" b="1">
                  <a:solidFill>
                    <a:srgbClr val="FF1556"/>
                  </a:solidFill>
                </a:rPr>
                <a:t>•</a:t>
              </a:r>
              <a:r>
                <a:rPr lang="en-US" sz="2800" b="1">
                  <a:solidFill>
                    <a:srgbClr val="FFFF00"/>
                  </a:solidFill>
                </a:rPr>
                <a:t> </a:t>
              </a:r>
              <a:r>
                <a:rPr lang="en-US" sz="2800" b="1">
                  <a:solidFill>
                    <a:schemeClr val="bg1"/>
                  </a:solidFill>
                </a:rPr>
                <a:t>Address questions that cannot ethically be assessed in humans nor answered in other species</a:t>
              </a:r>
            </a:p>
            <a:p>
              <a:pPr eaLnBrk="0" hangingPunct="0">
                <a:lnSpc>
                  <a:spcPct val="130000"/>
                </a:lnSpc>
              </a:pPr>
              <a:r>
                <a:rPr lang="en-US" sz="2800" b="1">
                  <a:solidFill>
                    <a:srgbClr val="FF1556"/>
                  </a:solidFill>
                </a:rPr>
                <a:t>•</a:t>
              </a:r>
              <a:r>
                <a:rPr lang="en-US" sz="2800" b="1">
                  <a:solidFill>
                    <a:srgbClr val="FFFF00"/>
                  </a:solidFill>
                </a:rPr>
                <a:t> </a:t>
              </a:r>
              <a:r>
                <a:rPr lang="en-US" sz="2800" b="1">
                  <a:solidFill>
                    <a:schemeClr val="bg1"/>
                  </a:solidFill>
                </a:rPr>
                <a:t>Demonstrate </a:t>
              </a:r>
              <a:r>
                <a:rPr lang="en-US" sz="2800" b="1" i="1">
                  <a:solidFill>
                    <a:srgbClr val="FFF80A"/>
                  </a:solidFill>
                </a:rPr>
                <a:t>safety</a:t>
              </a:r>
              <a:r>
                <a:rPr lang="en-US" sz="2800" b="1">
                  <a:solidFill>
                    <a:schemeClr val="bg1"/>
                  </a:solidFill>
                </a:rPr>
                <a:t> and efficacy</a:t>
              </a:r>
            </a:p>
            <a:p>
              <a:pPr eaLnBrk="0" hangingPunct="0">
                <a:lnSpc>
                  <a:spcPct val="130000"/>
                </a:lnSpc>
              </a:pPr>
              <a:r>
                <a:rPr lang="en-US" sz="2800" b="1">
                  <a:solidFill>
                    <a:srgbClr val="FF1556"/>
                  </a:solidFill>
                </a:rPr>
                <a:t>•</a:t>
              </a:r>
              <a:r>
                <a:rPr lang="en-US" sz="2800" b="1">
                  <a:solidFill>
                    <a:srgbClr val="FFFF00"/>
                  </a:solidFill>
                </a:rPr>
                <a:t> </a:t>
              </a:r>
              <a:r>
                <a:rPr lang="en-US" sz="2800" b="1">
                  <a:solidFill>
                    <a:schemeClr val="bg1"/>
                  </a:solidFill>
                </a:rPr>
                <a:t>Accelerate clinical development of new therapies</a:t>
              </a:r>
            </a:p>
          </p:txBody>
        </p:sp>
        <p:sp>
          <p:nvSpPr>
            <p:cNvPr id="989187" name="Text Box 5"/>
            <p:cNvSpPr txBox="1">
              <a:spLocks noChangeArrowheads="1"/>
            </p:cNvSpPr>
            <p:nvPr/>
          </p:nvSpPr>
          <p:spPr bwMode="auto">
            <a:xfrm>
              <a:off x="0" y="48"/>
              <a:ext cx="5632" cy="7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3800" b="1" i="1">
                  <a:solidFill>
                    <a:srgbClr val="FFF80A"/>
                  </a:solidFill>
                </a:rPr>
                <a:t>Importance of Nonhuman Primates</a:t>
              </a:r>
            </a:p>
            <a:p>
              <a:pPr algn="ctr" eaLnBrk="0" hangingPunct="0"/>
              <a:r>
                <a:rPr lang="en-US" sz="3800" b="1" i="1">
                  <a:solidFill>
                    <a:srgbClr val="FFF80A"/>
                  </a:solidFill>
                </a:rPr>
                <a:t>for Regenerative Medicine</a:t>
              </a:r>
              <a:endParaRPr lang="en-US" sz="2800" b="1" i="1">
                <a:solidFill>
                  <a:srgbClr val="EAFF4D"/>
                </a:solidFill>
              </a:endParaRPr>
            </a:p>
          </p:txBody>
        </p:sp>
        <p:grpSp>
          <p:nvGrpSpPr>
            <p:cNvPr id="989188" name="Group 15"/>
            <p:cNvGrpSpPr>
              <a:grpSpLocks/>
            </p:cNvGrpSpPr>
            <p:nvPr/>
          </p:nvGrpSpPr>
          <p:grpSpPr bwMode="auto">
            <a:xfrm>
              <a:off x="96" y="2688"/>
              <a:ext cx="5520" cy="1440"/>
              <a:chOff x="144" y="2736"/>
              <a:chExt cx="5520" cy="1440"/>
            </a:xfrm>
          </p:grpSpPr>
          <p:pic>
            <p:nvPicPr>
              <p:cNvPr id="989189" name="Picture 6" descr="culture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44" y="2832"/>
                <a:ext cx="1440" cy="1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89190" name="Picture 7" descr="human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648" y="2736"/>
                <a:ext cx="1872" cy="13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89191" name="Line 8"/>
              <p:cNvSpPr>
                <a:spLocks noChangeShapeType="1"/>
              </p:cNvSpPr>
              <p:nvPr/>
            </p:nvSpPr>
            <p:spPr bwMode="auto">
              <a:xfrm>
                <a:off x="3312" y="3504"/>
                <a:ext cx="384" cy="0"/>
              </a:xfrm>
              <a:prstGeom prst="line">
                <a:avLst/>
              </a:prstGeom>
              <a:noFill/>
              <a:ln w="76200" algn="ctr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pic>
            <p:nvPicPr>
              <p:cNvPr id="989192" name="Picture 9" descr="nachri-int"/>
              <p:cNvPicPr>
                <a:picLocks noChangeAspect="1" noChangeArrowheads="1"/>
              </p:cNvPicPr>
              <p:nvPr/>
            </p:nvPicPr>
            <p:blipFill>
              <a:blip r:embed="rId5"/>
              <a:srcRect l="4042" r="1852" b="15752"/>
              <a:stretch>
                <a:fillRect/>
              </a:stretch>
            </p:blipFill>
            <p:spPr bwMode="auto">
              <a:xfrm>
                <a:off x="4940" y="3264"/>
                <a:ext cx="724" cy="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89193" name="Picture 10" descr="juveniles_grooming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968" y="2736"/>
                <a:ext cx="1334" cy="13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89194" name="Line 8"/>
              <p:cNvSpPr>
                <a:spLocks noChangeShapeType="1"/>
              </p:cNvSpPr>
              <p:nvPr/>
            </p:nvSpPr>
            <p:spPr bwMode="auto">
              <a:xfrm>
                <a:off x="1584" y="3504"/>
                <a:ext cx="384" cy="0"/>
              </a:xfrm>
              <a:prstGeom prst="line">
                <a:avLst/>
              </a:prstGeom>
              <a:noFill/>
              <a:ln w="76200" algn="ctr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3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1143000"/>
          </a:xfrm>
        </p:spPr>
        <p:txBody>
          <a:bodyPr/>
          <a:lstStyle/>
          <a:p>
            <a:pPr eaLnBrk="1" hangingPunct="1"/>
            <a:r>
              <a:rPr lang="en-US" sz="2800" smtClean="0"/>
              <a:t>Geographic Distribution of Existing International Collaborations of US NPRCs</a:t>
            </a:r>
          </a:p>
        </p:txBody>
      </p:sp>
      <p:sp>
        <p:nvSpPr>
          <p:cNvPr id="991234" name="TextBox 4"/>
          <p:cNvSpPr txBox="1">
            <a:spLocks noChangeArrowheads="1"/>
          </p:cNvSpPr>
          <p:nvPr/>
        </p:nvSpPr>
        <p:spPr bwMode="auto">
          <a:xfrm>
            <a:off x="1676400" y="6211888"/>
            <a:ext cx="5689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FFFFFF"/>
                </a:solidFill>
              </a:rPr>
              <a:t>32 </a:t>
            </a:r>
            <a:r>
              <a:rPr lang="en-US">
                <a:solidFill>
                  <a:schemeClr val="bg1"/>
                </a:solidFill>
              </a:rPr>
              <a:t>countries:  10 European countries:  8 EU members</a:t>
            </a:r>
          </a:p>
          <a:p>
            <a:pPr eaLnBrk="0" hangingPunct="0"/>
            <a:endParaRPr lang="en-US"/>
          </a:p>
        </p:txBody>
      </p:sp>
      <p:pic>
        <p:nvPicPr>
          <p:cNvPr id="991235" name="Picture 5" descr="world-map-Andrew-fla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038" y="1158875"/>
            <a:ext cx="7497762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153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Types of Existing International Collaborations</a:t>
            </a:r>
            <a:endParaRPr lang="en-US" dirty="0"/>
          </a:p>
        </p:txBody>
      </p:sp>
      <p:sp>
        <p:nvSpPr>
          <p:cNvPr id="9932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485900"/>
            <a:ext cx="5943600" cy="5829300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smtClean="0"/>
              <a:t>Research collaborations</a:t>
            </a:r>
          </a:p>
          <a:p>
            <a:pPr eaLnBrk="1" hangingPunct="1"/>
            <a:r>
              <a:rPr lang="en-US" sz="2800" smtClean="0"/>
              <a:t>Education and Training</a:t>
            </a:r>
          </a:p>
          <a:p>
            <a:pPr eaLnBrk="1" hangingPunct="1"/>
            <a:r>
              <a:rPr lang="en-US" sz="2800" smtClean="0"/>
              <a:t>Visiting Scientists</a:t>
            </a:r>
          </a:p>
          <a:p>
            <a:pPr eaLnBrk="1" hangingPunct="1"/>
            <a:r>
              <a:rPr lang="en-US" sz="2800" smtClean="0"/>
              <a:t>Assistance in development of nonhuman primate resources in</a:t>
            </a:r>
          </a:p>
          <a:p>
            <a:pPr lvl="1" eaLnBrk="1" hangingPunct="1"/>
            <a:r>
              <a:rPr lang="en-US" sz="2400" smtClean="0">
                <a:ea typeface="ＭＳ Ｐゴシック"/>
              </a:rPr>
              <a:t>China</a:t>
            </a:r>
          </a:p>
          <a:p>
            <a:pPr lvl="1" eaLnBrk="1" hangingPunct="1"/>
            <a:r>
              <a:rPr lang="en-US" sz="2400" smtClean="0">
                <a:ea typeface="ＭＳ Ｐゴシック"/>
              </a:rPr>
              <a:t>India</a:t>
            </a:r>
          </a:p>
          <a:p>
            <a:pPr lvl="1" eaLnBrk="1" hangingPunct="1"/>
            <a:r>
              <a:rPr lang="en-US" sz="2400" smtClean="0">
                <a:ea typeface="ＭＳ Ｐゴシック"/>
              </a:rPr>
              <a:t>Indonesia</a:t>
            </a:r>
          </a:p>
          <a:p>
            <a:pPr lvl="1" eaLnBrk="1" hangingPunct="1"/>
            <a:r>
              <a:rPr lang="en-US" sz="2400" smtClean="0">
                <a:ea typeface="ＭＳ Ｐゴシック"/>
              </a:rPr>
              <a:t>Nepal</a:t>
            </a:r>
          </a:p>
          <a:p>
            <a:pPr eaLnBrk="1" hangingPunct="1"/>
            <a:r>
              <a:rPr lang="en-US" sz="2800" smtClean="0"/>
              <a:t>Conservation</a:t>
            </a:r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</p:txBody>
      </p:sp>
      <p:grpSp>
        <p:nvGrpSpPr>
          <p:cNvPr id="993283" name="Group 5"/>
          <p:cNvGrpSpPr>
            <a:grpSpLocks/>
          </p:cNvGrpSpPr>
          <p:nvPr/>
        </p:nvGrpSpPr>
        <p:grpSpPr bwMode="auto">
          <a:xfrm>
            <a:off x="0" y="1219200"/>
            <a:ext cx="9142413" cy="152400"/>
            <a:chOff x="0" y="912"/>
            <a:chExt cx="6479" cy="96"/>
          </a:xfrm>
        </p:grpSpPr>
        <p:sp>
          <p:nvSpPr>
            <p:cNvPr id="993284" name="Rectangle 6"/>
            <p:cNvSpPr>
              <a:spLocks noChangeArrowheads="1"/>
            </p:cNvSpPr>
            <p:nvPr/>
          </p:nvSpPr>
          <p:spPr bwMode="ltGray">
            <a:xfrm>
              <a:off x="0" y="912"/>
              <a:ext cx="6479" cy="47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FFFF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  <p:sp>
          <p:nvSpPr>
            <p:cNvPr id="993285" name="Rectangle 7"/>
            <p:cNvSpPr>
              <a:spLocks noChangeArrowheads="1"/>
            </p:cNvSpPr>
            <p:nvPr/>
          </p:nvSpPr>
          <p:spPr bwMode="ltGray">
            <a:xfrm>
              <a:off x="0" y="984"/>
              <a:ext cx="6479" cy="24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B2B2B2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Opportunities and Obstacles for International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518160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2800" dirty="0" smtClean="0"/>
              <a:t>Opportunities</a:t>
            </a:r>
          </a:p>
          <a:p>
            <a:pPr lvl="1" eaLnBrk="1" hangingPunct="1">
              <a:defRPr/>
            </a:pPr>
            <a:r>
              <a:rPr lang="en-US" sz="2400" dirty="0" smtClean="0"/>
              <a:t>Communication, coordination and resource sharing</a:t>
            </a:r>
          </a:p>
          <a:p>
            <a:pPr lvl="1" eaLnBrk="1" hangingPunct="1">
              <a:defRPr/>
            </a:pPr>
            <a:r>
              <a:rPr lang="en-US" sz="2400" dirty="0" smtClean="0"/>
              <a:t>Bioinformatics</a:t>
            </a:r>
          </a:p>
          <a:p>
            <a:pPr lvl="1" eaLnBrk="1" hangingPunct="1">
              <a:defRPr/>
            </a:pPr>
            <a:r>
              <a:rPr lang="en-US" sz="2400" dirty="0" smtClean="0"/>
              <a:t>Education and Training</a:t>
            </a:r>
          </a:p>
          <a:p>
            <a:pPr lvl="1" eaLnBrk="1" hangingPunct="1">
              <a:defRPr/>
            </a:pPr>
            <a:r>
              <a:rPr lang="en-US" sz="2400" dirty="0" smtClean="0"/>
              <a:t>Visiting scientists</a:t>
            </a:r>
            <a:endParaRPr lang="en-US" dirty="0" smtClean="0"/>
          </a:p>
          <a:p>
            <a:pPr eaLnBrk="1" hangingPunct="1">
              <a:defRPr/>
            </a:pPr>
            <a:r>
              <a:rPr lang="en-US" sz="2800" dirty="0" smtClean="0"/>
              <a:t>Obstacles</a:t>
            </a:r>
          </a:p>
          <a:p>
            <a:pPr lvl="1" eaLnBrk="1" hangingPunct="1">
              <a:defRPr/>
            </a:pPr>
            <a:r>
              <a:rPr lang="en-US" sz="2400" dirty="0" smtClean="0"/>
              <a:t>Regulatory hurdles </a:t>
            </a:r>
          </a:p>
          <a:p>
            <a:pPr lvl="2" eaLnBrk="1" hangingPunct="1">
              <a:defRPr/>
            </a:pPr>
            <a:r>
              <a:rPr lang="en-US" sz="2000" dirty="0" smtClean="0"/>
              <a:t>Transporting samples</a:t>
            </a:r>
          </a:p>
          <a:p>
            <a:pPr lvl="2" eaLnBrk="1" hangingPunct="1">
              <a:defRPr/>
            </a:pPr>
            <a:r>
              <a:rPr lang="en-US" sz="2000" dirty="0" smtClean="0"/>
              <a:t>Funding </a:t>
            </a:r>
          </a:p>
          <a:p>
            <a:pPr lvl="3" eaLnBrk="1" hangingPunct="1">
              <a:defRPr/>
            </a:pPr>
            <a:r>
              <a:rPr lang="en-US" sz="1600" dirty="0" smtClean="0"/>
              <a:t>for international, multicenter projects</a:t>
            </a:r>
          </a:p>
          <a:p>
            <a:pPr lvl="3" eaLnBrk="1" hangingPunct="1">
              <a:defRPr/>
            </a:pPr>
            <a:r>
              <a:rPr lang="en-US" sz="1600" dirty="0" smtClean="0"/>
              <a:t>Visiting Scientists and others</a:t>
            </a:r>
          </a:p>
          <a:p>
            <a:pPr lvl="1" eaLnBrk="1" hangingPunct="1">
              <a:defRPr/>
            </a:pPr>
            <a:r>
              <a:rPr lang="en-US" sz="2400" dirty="0" smtClean="0"/>
              <a:t>Different subspecies (geographic variants) of macaques predominate in US and EU</a:t>
            </a:r>
          </a:p>
          <a:p>
            <a:pPr eaLnBrk="1" hangingPunct="1">
              <a:defRPr/>
            </a:pPr>
            <a:endParaRPr lang="en-US" sz="3600" dirty="0"/>
          </a:p>
        </p:txBody>
      </p:sp>
      <p:grpSp>
        <p:nvGrpSpPr>
          <p:cNvPr id="995331" name="Group 5"/>
          <p:cNvGrpSpPr>
            <a:grpSpLocks/>
          </p:cNvGrpSpPr>
          <p:nvPr/>
        </p:nvGrpSpPr>
        <p:grpSpPr bwMode="auto">
          <a:xfrm>
            <a:off x="0" y="1447800"/>
            <a:ext cx="9142413" cy="152400"/>
            <a:chOff x="0" y="912"/>
            <a:chExt cx="6479" cy="96"/>
          </a:xfrm>
        </p:grpSpPr>
        <p:sp>
          <p:nvSpPr>
            <p:cNvPr id="995332" name="Rectangle 6"/>
            <p:cNvSpPr>
              <a:spLocks noChangeArrowheads="1"/>
            </p:cNvSpPr>
            <p:nvPr/>
          </p:nvSpPr>
          <p:spPr bwMode="ltGray">
            <a:xfrm>
              <a:off x="0" y="912"/>
              <a:ext cx="6479" cy="47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FFFF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  <p:sp>
          <p:nvSpPr>
            <p:cNvPr id="995333" name="Rectangle 7"/>
            <p:cNvSpPr>
              <a:spLocks noChangeArrowheads="1"/>
            </p:cNvSpPr>
            <p:nvPr/>
          </p:nvSpPr>
          <p:spPr bwMode="ltGray">
            <a:xfrm>
              <a:off x="0" y="984"/>
              <a:ext cx="6479" cy="24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B2B2B2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377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pPr eaLnBrk="1" hangingPunct="1"/>
            <a:r>
              <a:rPr lang="en-US" smtClean="0"/>
              <a:t>The eight NPRCs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9600" y="1066800"/>
            <a:ext cx="7467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 fontScale="92500" lnSpcReduction="10000"/>
          </a:bodyPr>
          <a:lstStyle/>
          <a:p>
            <a:pPr marL="342900" indent="-342900">
              <a:spcBef>
                <a:spcPct val="20000"/>
              </a:spcBef>
              <a:buClr>
                <a:srgbClr val="00FFFF"/>
              </a:buClr>
              <a:buFont typeface="Arial"/>
              <a:buChar char="•"/>
              <a:defRPr/>
            </a:pPr>
            <a:r>
              <a:rPr lang="en-US" sz="2400" kern="0" dirty="0">
                <a:solidFill>
                  <a:schemeClr val="bg1"/>
                </a:solidFill>
                <a:latin typeface="+mn-lt"/>
              </a:rPr>
              <a:t>Dr. David Anderson, Washington NPRC</a:t>
            </a:r>
          </a:p>
          <a:p>
            <a:pPr marL="742950" lvl="1" indent="-285750">
              <a:spcBef>
                <a:spcPct val="20000"/>
              </a:spcBef>
              <a:buClr>
                <a:srgbClr val="00FFFF"/>
              </a:buClr>
              <a:defRPr/>
            </a:pPr>
            <a:r>
              <a:rPr lang="en-US" sz="2000" kern="0" dirty="0">
                <a:solidFill>
                  <a:srgbClr val="FFFF66"/>
                </a:solidFill>
                <a:latin typeface="+mn-lt"/>
              </a:rPr>
              <a:t>http://</a:t>
            </a:r>
            <a:r>
              <a:rPr lang="en-US" sz="2000" kern="0" dirty="0" err="1">
                <a:solidFill>
                  <a:srgbClr val="FFFF66"/>
                </a:solidFill>
                <a:latin typeface="+mn-lt"/>
              </a:rPr>
              <a:t>www.wanprc.org</a:t>
            </a:r>
            <a:r>
              <a:rPr lang="en-US" sz="2000" kern="0" dirty="0">
                <a:solidFill>
                  <a:srgbClr val="FFFF66"/>
                </a:solidFill>
                <a:latin typeface="+mn-lt"/>
              </a:rPr>
              <a:t>/</a:t>
            </a:r>
          </a:p>
          <a:p>
            <a:pPr marL="342900" indent="-342900">
              <a:spcBef>
                <a:spcPct val="20000"/>
              </a:spcBef>
              <a:buClr>
                <a:srgbClr val="00FFFF"/>
              </a:buClr>
              <a:buFont typeface="Arial"/>
              <a:buChar char="•"/>
              <a:defRPr/>
            </a:pPr>
            <a:r>
              <a:rPr lang="en-US" sz="2400" kern="0" dirty="0">
                <a:solidFill>
                  <a:schemeClr val="bg1"/>
                </a:solidFill>
                <a:latin typeface="+mn-lt"/>
              </a:rPr>
              <a:t>Dr. Ronald </a:t>
            </a:r>
            <a:r>
              <a:rPr lang="en-US" sz="2400" kern="0" dirty="0" err="1">
                <a:solidFill>
                  <a:schemeClr val="bg1"/>
                </a:solidFill>
                <a:latin typeface="+mn-lt"/>
              </a:rPr>
              <a:t>Desrosiers</a:t>
            </a:r>
            <a:r>
              <a:rPr lang="en-US" sz="2400" kern="0" dirty="0">
                <a:solidFill>
                  <a:schemeClr val="bg1"/>
                </a:solidFill>
                <a:latin typeface="+mn-lt"/>
              </a:rPr>
              <a:t>, New England NPRC</a:t>
            </a:r>
          </a:p>
          <a:p>
            <a:pPr marL="742950" lvl="1" indent="-285750">
              <a:spcBef>
                <a:spcPct val="20000"/>
              </a:spcBef>
              <a:buClr>
                <a:srgbClr val="00FFFF"/>
              </a:buClr>
              <a:defRPr/>
            </a:pPr>
            <a:r>
              <a:rPr lang="en-US" sz="2000" kern="0" dirty="0">
                <a:solidFill>
                  <a:srgbClr val="FFFF66"/>
                </a:solidFill>
                <a:latin typeface="+mn-lt"/>
              </a:rPr>
              <a:t>http://</a:t>
            </a:r>
            <a:r>
              <a:rPr lang="en-US" sz="2000" kern="0" dirty="0" err="1">
                <a:solidFill>
                  <a:srgbClr val="FFFF66"/>
                </a:solidFill>
                <a:latin typeface="+mn-lt"/>
              </a:rPr>
              <a:t>www.hms.harvard.edu</a:t>
            </a:r>
            <a:r>
              <a:rPr lang="en-US" sz="2000" kern="0" dirty="0">
                <a:solidFill>
                  <a:srgbClr val="FFFF66"/>
                </a:solidFill>
                <a:latin typeface="+mn-lt"/>
              </a:rPr>
              <a:t>/NEPRC/</a:t>
            </a:r>
          </a:p>
          <a:p>
            <a:pPr marL="342900" indent="-342900">
              <a:spcBef>
                <a:spcPct val="20000"/>
              </a:spcBef>
              <a:buClr>
                <a:srgbClr val="00FFFF"/>
              </a:buClr>
              <a:buFont typeface="Arial"/>
              <a:buChar char="•"/>
              <a:defRPr/>
            </a:pPr>
            <a:r>
              <a:rPr lang="en-US" sz="2400" kern="0" dirty="0">
                <a:solidFill>
                  <a:schemeClr val="bg1"/>
                </a:solidFill>
                <a:latin typeface="+mn-lt"/>
              </a:rPr>
              <a:t>Dr. Nancy </a:t>
            </a:r>
            <a:r>
              <a:rPr lang="en-US" sz="2400" kern="0" dirty="0" err="1">
                <a:solidFill>
                  <a:schemeClr val="bg1"/>
                </a:solidFill>
                <a:latin typeface="+mn-lt"/>
              </a:rPr>
              <a:t>Haigwood</a:t>
            </a:r>
            <a:r>
              <a:rPr lang="en-US" sz="2400" kern="0" dirty="0">
                <a:solidFill>
                  <a:schemeClr val="bg1"/>
                </a:solidFill>
                <a:latin typeface="+mn-lt"/>
              </a:rPr>
              <a:t>, Oregon NPRC</a:t>
            </a:r>
          </a:p>
          <a:p>
            <a:pPr marL="742950" lvl="1" indent="-285750">
              <a:spcBef>
                <a:spcPct val="20000"/>
              </a:spcBef>
              <a:buClr>
                <a:srgbClr val="00FFFF"/>
              </a:buClr>
              <a:defRPr/>
            </a:pPr>
            <a:r>
              <a:rPr lang="en-US" sz="2000" kern="0" dirty="0" err="1">
                <a:solidFill>
                  <a:srgbClr val="FFFF66"/>
                </a:solidFill>
                <a:latin typeface="+mn-lt"/>
              </a:rPr>
              <a:t>http://www.ohsu.edu/xd/research/centers-institutes/onprc</a:t>
            </a:r>
            <a:r>
              <a:rPr lang="en-US" sz="2000" kern="0" dirty="0">
                <a:solidFill>
                  <a:srgbClr val="FFFF66"/>
                </a:solidFill>
                <a:latin typeface="+mn-lt"/>
              </a:rPr>
              <a:t>/</a:t>
            </a:r>
          </a:p>
          <a:p>
            <a:pPr marL="342900" indent="-342900">
              <a:spcBef>
                <a:spcPct val="20000"/>
              </a:spcBef>
              <a:buClr>
                <a:srgbClr val="00FFFF"/>
              </a:buClr>
              <a:buFont typeface="Arial"/>
              <a:buChar char="•"/>
              <a:defRPr/>
            </a:pPr>
            <a:r>
              <a:rPr lang="en-US" sz="2400" kern="0" dirty="0">
                <a:solidFill>
                  <a:schemeClr val="bg1"/>
                </a:solidFill>
                <a:latin typeface="+mn-lt"/>
              </a:rPr>
              <a:t>Dr. Dallas Hyde, California NPRC</a:t>
            </a:r>
          </a:p>
          <a:p>
            <a:pPr marL="742950" lvl="1" indent="-285750">
              <a:spcBef>
                <a:spcPct val="20000"/>
              </a:spcBef>
              <a:buClr>
                <a:srgbClr val="00FFFF"/>
              </a:buClr>
              <a:defRPr/>
            </a:pPr>
            <a:r>
              <a:rPr lang="en-US" sz="2000" kern="0" dirty="0">
                <a:solidFill>
                  <a:srgbClr val="FFFF66"/>
                </a:solidFill>
                <a:latin typeface="+mn-lt"/>
              </a:rPr>
              <a:t>http://</a:t>
            </a:r>
            <a:r>
              <a:rPr lang="en-US" sz="2000" kern="0" dirty="0" err="1">
                <a:solidFill>
                  <a:srgbClr val="FFFF66"/>
                </a:solidFill>
                <a:latin typeface="+mn-lt"/>
              </a:rPr>
              <a:t>www.cnprc.ucdavis.edu</a:t>
            </a:r>
            <a:r>
              <a:rPr lang="en-US" sz="2000" kern="0" dirty="0">
                <a:solidFill>
                  <a:srgbClr val="FFFF66"/>
                </a:solidFill>
                <a:latin typeface="+mn-lt"/>
              </a:rPr>
              <a:t>/</a:t>
            </a:r>
          </a:p>
          <a:p>
            <a:pPr marL="342900" indent="-342900">
              <a:spcBef>
                <a:spcPct val="20000"/>
              </a:spcBef>
              <a:buClr>
                <a:srgbClr val="00FFFF"/>
              </a:buClr>
              <a:buFont typeface="Arial"/>
              <a:buChar char="•"/>
              <a:defRPr/>
            </a:pPr>
            <a:r>
              <a:rPr lang="en-US" sz="2400" kern="0" dirty="0">
                <a:solidFill>
                  <a:schemeClr val="bg1"/>
                </a:solidFill>
                <a:latin typeface="+mn-lt"/>
              </a:rPr>
              <a:t>Dr. Andrew Lackner, Tulane NPRC</a:t>
            </a:r>
          </a:p>
          <a:p>
            <a:pPr marL="742950" lvl="1" indent="-285750">
              <a:spcBef>
                <a:spcPct val="20000"/>
              </a:spcBef>
              <a:buClr>
                <a:srgbClr val="00FFFF"/>
              </a:buClr>
              <a:defRPr/>
            </a:pPr>
            <a:r>
              <a:rPr lang="en-US" sz="2000" kern="0" dirty="0">
                <a:solidFill>
                  <a:srgbClr val="FFFF66"/>
                </a:solidFill>
                <a:latin typeface="+mn-lt"/>
              </a:rPr>
              <a:t>http://</a:t>
            </a:r>
            <a:r>
              <a:rPr lang="en-US" sz="2000" kern="0" dirty="0" err="1">
                <a:solidFill>
                  <a:srgbClr val="FFFF66"/>
                </a:solidFill>
                <a:latin typeface="+mn-lt"/>
              </a:rPr>
              <a:t>www.tnprc.tulane.edu/index.shtml</a:t>
            </a:r>
            <a:endParaRPr lang="en-US" sz="2000" kern="0" dirty="0">
              <a:solidFill>
                <a:srgbClr val="FFFF66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00FFFF"/>
              </a:buClr>
              <a:buFont typeface="Arial"/>
              <a:buChar char="•"/>
              <a:defRPr/>
            </a:pPr>
            <a:r>
              <a:rPr lang="en-US" sz="2400" kern="0" dirty="0">
                <a:solidFill>
                  <a:schemeClr val="bg1"/>
                </a:solidFill>
                <a:latin typeface="+mn-lt"/>
              </a:rPr>
              <a:t>Dr. John Levine, Wisconsin NPRC</a:t>
            </a:r>
          </a:p>
          <a:p>
            <a:pPr marL="742950" lvl="1" indent="-285750">
              <a:spcBef>
                <a:spcPct val="20000"/>
              </a:spcBef>
              <a:buClr>
                <a:srgbClr val="00FFFF"/>
              </a:buClr>
              <a:defRPr/>
            </a:pPr>
            <a:r>
              <a:rPr lang="en-US" sz="2000" kern="0" dirty="0">
                <a:solidFill>
                  <a:srgbClr val="FFFF66"/>
                </a:solidFill>
                <a:latin typeface="+mn-lt"/>
              </a:rPr>
              <a:t>http://</a:t>
            </a:r>
            <a:r>
              <a:rPr lang="en-US" sz="2000" kern="0" dirty="0" err="1">
                <a:solidFill>
                  <a:srgbClr val="FFFF66"/>
                </a:solidFill>
                <a:latin typeface="+mn-lt"/>
              </a:rPr>
              <a:t>www.primate.wisc.edu</a:t>
            </a:r>
            <a:r>
              <a:rPr lang="en-US" sz="2000" kern="0" dirty="0">
                <a:solidFill>
                  <a:srgbClr val="FFFF66"/>
                </a:solidFill>
                <a:latin typeface="+mn-lt"/>
              </a:rPr>
              <a:t>/</a:t>
            </a:r>
          </a:p>
          <a:p>
            <a:pPr marL="342900" indent="-342900">
              <a:spcBef>
                <a:spcPct val="20000"/>
              </a:spcBef>
              <a:buClr>
                <a:srgbClr val="00FFFF"/>
              </a:buClr>
              <a:buFont typeface="Arial"/>
              <a:buChar char="•"/>
              <a:defRPr/>
            </a:pPr>
            <a:r>
              <a:rPr lang="en-US" sz="2400" kern="0" dirty="0">
                <a:solidFill>
                  <a:schemeClr val="bg1"/>
                </a:solidFill>
                <a:latin typeface="+mn-lt"/>
              </a:rPr>
              <a:t>Dr. John </a:t>
            </a:r>
            <a:r>
              <a:rPr lang="en-US" sz="2400" kern="0" dirty="0" err="1">
                <a:solidFill>
                  <a:schemeClr val="bg1"/>
                </a:solidFill>
                <a:latin typeface="+mn-lt"/>
              </a:rPr>
              <a:t>VandeBerg</a:t>
            </a:r>
            <a:r>
              <a:rPr lang="en-US" sz="2400" kern="0" dirty="0">
                <a:solidFill>
                  <a:schemeClr val="bg1"/>
                </a:solidFill>
                <a:latin typeface="+mn-lt"/>
              </a:rPr>
              <a:t>, Southwest NPRC</a:t>
            </a:r>
          </a:p>
          <a:p>
            <a:pPr marL="742950" lvl="1" indent="-285750">
              <a:spcBef>
                <a:spcPct val="20000"/>
              </a:spcBef>
              <a:buClr>
                <a:srgbClr val="00FFFF"/>
              </a:buClr>
              <a:defRPr/>
            </a:pPr>
            <a:r>
              <a:rPr lang="en-US" sz="2000" kern="0" dirty="0">
                <a:solidFill>
                  <a:srgbClr val="FFFF66"/>
                </a:solidFill>
                <a:latin typeface="+mn-lt"/>
              </a:rPr>
              <a:t>http://</a:t>
            </a:r>
            <a:r>
              <a:rPr lang="en-US" sz="2000" kern="0" dirty="0" err="1">
                <a:solidFill>
                  <a:srgbClr val="FFFF66"/>
                </a:solidFill>
                <a:latin typeface="+mn-lt"/>
              </a:rPr>
              <a:t>www.sfbr.org/SNPRC/index.aspx</a:t>
            </a:r>
            <a:endParaRPr lang="en-US" sz="2000" kern="0" dirty="0">
              <a:solidFill>
                <a:srgbClr val="FFFF66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00FFFF"/>
              </a:buClr>
              <a:buFont typeface="Arial"/>
              <a:buChar char="•"/>
              <a:defRPr/>
            </a:pPr>
            <a:r>
              <a:rPr lang="en-US" sz="2400" kern="0" dirty="0">
                <a:solidFill>
                  <a:schemeClr val="bg1"/>
                </a:solidFill>
                <a:latin typeface="+mn-lt"/>
              </a:rPr>
              <a:t>Dr. Stuart Zola, Yerkes NPRC</a:t>
            </a:r>
          </a:p>
          <a:p>
            <a:pPr marL="742950" lvl="1" indent="-285750">
              <a:spcBef>
                <a:spcPct val="20000"/>
              </a:spcBef>
              <a:buClr>
                <a:srgbClr val="00FFFF"/>
              </a:buClr>
              <a:defRPr/>
            </a:pPr>
            <a:r>
              <a:rPr lang="en-US" sz="2000" kern="0" dirty="0">
                <a:solidFill>
                  <a:srgbClr val="FFFF66"/>
                </a:solidFill>
                <a:latin typeface="+mn-lt"/>
              </a:rPr>
              <a:t>http://</a:t>
            </a:r>
            <a:r>
              <a:rPr lang="en-US" sz="2000" kern="0" dirty="0" err="1">
                <a:solidFill>
                  <a:srgbClr val="FFFF66"/>
                </a:solidFill>
                <a:latin typeface="+mn-lt"/>
              </a:rPr>
              <a:t>www.yerkes.emory.edu</a:t>
            </a:r>
            <a:r>
              <a:rPr lang="en-US" sz="2000" kern="0" dirty="0">
                <a:solidFill>
                  <a:srgbClr val="FFFF66"/>
                </a:solidFill>
                <a:latin typeface="+mn-lt"/>
              </a:rPr>
              <a:t>/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charset="2"/>
              <a:buChar char="§"/>
              <a:defRPr/>
            </a:pPr>
            <a:endParaRPr lang="en-US" sz="24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charset="2"/>
              <a:buChar char="§"/>
              <a:defRPr/>
            </a:pPr>
            <a:endParaRPr lang="en-US" sz="24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charset="2"/>
              <a:buChar char="§"/>
              <a:defRPr/>
            </a:pPr>
            <a:endParaRPr lang="en-US" sz="2400" kern="0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endParaRPr lang="en-US" sz="2000" kern="0" dirty="0">
              <a:latin typeface="+mn-lt"/>
            </a:endParaRPr>
          </a:p>
        </p:txBody>
      </p:sp>
      <p:grpSp>
        <p:nvGrpSpPr>
          <p:cNvPr id="997379" name="Group 5"/>
          <p:cNvGrpSpPr>
            <a:grpSpLocks/>
          </p:cNvGrpSpPr>
          <p:nvPr/>
        </p:nvGrpSpPr>
        <p:grpSpPr bwMode="auto">
          <a:xfrm>
            <a:off x="0" y="914400"/>
            <a:ext cx="9142413" cy="152400"/>
            <a:chOff x="0" y="912"/>
            <a:chExt cx="6479" cy="96"/>
          </a:xfrm>
        </p:grpSpPr>
        <p:sp>
          <p:nvSpPr>
            <p:cNvPr id="997380" name="Rectangle 6"/>
            <p:cNvSpPr>
              <a:spLocks noChangeArrowheads="1"/>
            </p:cNvSpPr>
            <p:nvPr/>
          </p:nvSpPr>
          <p:spPr bwMode="ltGray">
            <a:xfrm>
              <a:off x="0" y="912"/>
              <a:ext cx="6479" cy="47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FFFF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  <p:sp>
          <p:nvSpPr>
            <p:cNvPr id="997381" name="Rectangle 7"/>
            <p:cNvSpPr>
              <a:spLocks noChangeArrowheads="1"/>
            </p:cNvSpPr>
            <p:nvPr/>
          </p:nvSpPr>
          <p:spPr bwMode="ltGray">
            <a:xfrm>
              <a:off x="0" y="984"/>
              <a:ext cx="6479" cy="24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B2B2B2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NPRC Overview (II)</a:t>
            </a:r>
            <a:endParaRPr lang="en-US" b="1" smtClean="0">
              <a:latin typeface="Arial Unicode MS" pitchFamily="34" charset="-128"/>
            </a:endParaRP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Times" pitchFamily="18" charset="0"/>
              <a:buChar char="•"/>
            </a:pPr>
            <a:r>
              <a:rPr lang="en-US" sz="2400" smtClean="0"/>
              <a:t>Support many scientific disciplines, including models for most major human diseases</a:t>
            </a:r>
          </a:p>
          <a:p>
            <a:pPr eaLnBrk="1" hangingPunct="1">
              <a:lnSpc>
                <a:spcPct val="90000"/>
              </a:lnSpc>
              <a:buFont typeface="Times" pitchFamily="18" charset="0"/>
              <a:buChar char="•"/>
            </a:pPr>
            <a:r>
              <a:rPr lang="en-US" sz="2400" smtClean="0"/>
              <a:t>Provides the necessary specialized facilities, personnel and equipment to support NIH research</a:t>
            </a:r>
          </a:p>
          <a:p>
            <a:pPr lvl="1" eaLnBrk="1" hangingPunct="1">
              <a:lnSpc>
                <a:spcPct val="90000"/>
              </a:lnSpc>
              <a:buFont typeface="Times" pitchFamily="18" charset="0"/>
              <a:buChar char="•"/>
            </a:pPr>
            <a:r>
              <a:rPr lang="en-US" sz="2000" smtClean="0">
                <a:ea typeface="ＭＳ Ｐゴシック"/>
              </a:rPr>
              <a:t>Core Scientists (approximately 300)</a:t>
            </a:r>
          </a:p>
          <a:p>
            <a:pPr lvl="1" eaLnBrk="1" hangingPunct="1">
              <a:lnSpc>
                <a:spcPct val="90000"/>
              </a:lnSpc>
              <a:buFont typeface="Times" pitchFamily="18" charset="0"/>
              <a:buChar char="•"/>
            </a:pPr>
            <a:r>
              <a:rPr lang="en-US" sz="2000" smtClean="0">
                <a:ea typeface="ＭＳ Ｐゴシック"/>
              </a:rPr>
              <a:t>BSL2, BSL3 and BSL4 laboratories and animal space</a:t>
            </a:r>
          </a:p>
          <a:p>
            <a:pPr eaLnBrk="1" hangingPunct="1">
              <a:lnSpc>
                <a:spcPct val="90000"/>
              </a:lnSpc>
              <a:buFont typeface="Times" pitchFamily="18" charset="0"/>
              <a:buChar char="•"/>
            </a:pPr>
            <a:r>
              <a:rPr lang="en-US" sz="2400" smtClean="0"/>
              <a:t>Provides infrastructure support for more than 2,000 scientists, funded by more than 1,500 NIH grants, totaling nearly $1 billion/year</a:t>
            </a:r>
          </a:p>
          <a:p>
            <a:pPr eaLnBrk="1" hangingPunct="1">
              <a:lnSpc>
                <a:spcPct val="90000"/>
              </a:lnSpc>
              <a:buFont typeface="Times" pitchFamily="18" charset="0"/>
              <a:buChar char="•"/>
            </a:pPr>
            <a:r>
              <a:rPr lang="en-US" sz="2400" smtClean="0"/>
              <a:t>Perform both independent and collaborative multi-categorical research programs</a:t>
            </a:r>
          </a:p>
          <a:p>
            <a:pPr eaLnBrk="1" hangingPunct="1">
              <a:lnSpc>
                <a:spcPct val="90000"/>
              </a:lnSpc>
              <a:buFont typeface="Times" pitchFamily="18" charset="0"/>
              <a:buChar char="•"/>
            </a:pPr>
            <a:r>
              <a:rPr lang="en-US" sz="2400" smtClean="0"/>
              <a:t>Training</a:t>
            </a:r>
          </a:p>
        </p:txBody>
      </p:sp>
      <p:grpSp>
        <p:nvGrpSpPr>
          <p:cNvPr id="26627" name="Group 4"/>
          <p:cNvGrpSpPr>
            <a:grpSpLocks/>
          </p:cNvGrpSpPr>
          <p:nvPr/>
        </p:nvGrpSpPr>
        <p:grpSpPr bwMode="auto">
          <a:xfrm>
            <a:off x="0" y="1219200"/>
            <a:ext cx="9142413" cy="152400"/>
            <a:chOff x="0" y="912"/>
            <a:chExt cx="6479" cy="96"/>
          </a:xfrm>
        </p:grpSpPr>
        <p:sp>
          <p:nvSpPr>
            <p:cNvPr id="26628" name="Rectangle 5"/>
            <p:cNvSpPr>
              <a:spLocks noChangeArrowheads="1"/>
            </p:cNvSpPr>
            <p:nvPr/>
          </p:nvSpPr>
          <p:spPr bwMode="ltGray">
            <a:xfrm>
              <a:off x="0" y="912"/>
              <a:ext cx="6479" cy="47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FFFF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  <p:sp>
          <p:nvSpPr>
            <p:cNvPr id="26629" name="Rectangle 6"/>
            <p:cNvSpPr>
              <a:spLocks noChangeArrowheads="1"/>
            </p:cNvSpPr>
            <p:nvPr/>
          </p:nvSpPr>
          <p:spPr bwMode="ltGray">
            <a:xfrm>
              <a:off x="0" y="984"/>
              <a:ext cx="6479" cy="24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B2B2B2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81000"/>
            <a:ext cx="7137400" cy="762000"/>
          </a:xfrm>
        </p:spPr>
        <p:txBody>
          <a:bodyPr/>
          <a:lstStyle/>
          <a:p>
            <a:pPr eaLnBrk="1" hangingPunct="1"/>
            <a:r>
              <a:rPr lang="en-US" smtClean="0"/>
              <a:t>Mission</a:t>
            </a:r>
            <a:br>
              <a:rPr lang="en-US" smtClean="0"/>
            </a:br>
            <a:r>
              <a:rPr lang="en-US" sz="1000" smtClean="0"/>
              <a:t/>
            </a:r>
            <a:br>
              <a:rPr lang="en-US" sz="1000" smtClean="0"/>
            </a:br>
            <a:r>
              <a:rPr lang="en-US" sz="2200" smtClean="0">
                <a:solidFill>
                  <a:srgbClr val="FFFF66"/>
                </a:solidFill>
              </a:rPr>
              <a:t>To improve human and animal health through basic and applied biomedical research</a:t>
            </a:r>
            <a:endParaRPr lang="en-US" sz="4300" smtClean="0"/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905000"/>
            <a:ext cx="7856538" cy="4495800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buClr>
                <a:srgbClr val="66FFFF"/>
              </a:buClr>
              <a:buFont typeface="Times" pitchFamily="18" charset="0"/>
              <a:buChar char="•"/>
            </a:pPr>
            <a:r>
              <a:rPr lang="en-US" sz="2200" smtClean="0">
                <a:ea typeface="ＭＳ Ｐゴシック"/>
              </a:rPr>
              <a:t>Conduct basic and applied biomedical research on human health problems that require the use of nonhuman primates</a:t>
            </a:r>
          </a:p>
          <a:p>
            <a:pPr lvl="1" eaLnBrk="1" hangingPunct="1">
              <a:lnSpc>
                <a:spcPct val="80000"/>
              </a:lnSpc>
              <a:buClr>
                <a:srgbClr val="66FFFF"/>
              </a:buClr>
              <a:buFont typeface="Times" pitchFamily="18" charset="0"/>
              <a:buChar char="•"/>
            </a:pPr>
            <a:r>
              <a:rPr lang="en-US" sz="2200" smtClean="0">
                <a:ea typeface="ＭＳ Ｐゴシック"/>
              </a:rPr>
              <a:t>Investigate nonhuman primate biology and diseases particularly with regard to the study of human health problems</a:t>
            </a:r>
          </a:p>
          <a:p>
            <a:pPr lvl="1" eaLnBrk="1" hangingPunct="1">
              <a:lnSpc>
                <a:spcPct val="80000"/>
              </a:lnSpc>
              <a:buClr>
                <a:srgbClr val="66FFFF"/>
              </a:buClr>
              <a:buFont typeface="Times" pitchFamily="18" charset="0"/>
              <a:buChar char="•"/>
            </a:pPr>
            <a:r>
              <a:rPr lang="en-US" sz="2200" smtClean="0">
                <a:ea typeface="ＭＳ Ｐゴシック"/>
              </a:rPr>
              <a:t>Serve national resources and centers of excellence for biomedical research using nonhuman primates</a:t>
            </a:r>
          </a:p>
          <a:p>
            <a:pPr lvl="1" eaLnBrk="1" hangingPunct="1">
              <a:lnSpc>
                <a:spcPct val="80000"/>
              </a:lnSpc>
              <a:buClr>
                <a:srgbClr val="66FFFF"/>
              </a:buClr>
              <a:buFont typeface="Times" pitchFamily="18" charset="0"/>
              <a:buChar char="•"/>
            </a:pPr>
            <a:r>
              <a:rPr lang="en-US" sz="2200" smtClean="0">
                <a:ea typeface="ＭＳ Ｐゴシック"/>
              </a:rPr>
              <a:t>Provide training for graduate students, veterinarians, postdoctoral fellows, undergraduates and visiting scientists</a:t>
            </a:r>
          </a:p>
          <a:p>
            <a:pPr lvl="1" eaLnBrk="1" hangingPunct="1">
              <a:lnSpc>
                <a:spcPct val="80000"/>
              </a:lnSpc>
              <a:buClr>
                <a:srgbClr val="66FFFF"/>
              </a:buClr>
              <a:buFont typeface="Times" pitchFamily="18" charset="0"/>
              <a:buChar char="•"/>
            </a:pPr>
            <a:r>
              <a:rPr lang="en-US" sz="2200" smtClean="0">
                <a:ea typeface="ＭＳ Ｐゴシック"/>
              </a:rPr>
              <a:t>Educate the general public about the critical link between research with animal models and improvements in human health</a:t>
            </a:r>
          </a:p>
        </p:txBody>
      </p:sp>
      <p:grpSp>
        <p:nvGrpSpPr>
          <p:cNvPr id="28675" name="Group 4"/>
          <p:cNvGrpSpPr>
            <a:grpSpLocks/>
          </p:cNvGrpSpPr>
          <p:nvPr/>
        </p:nvGrpSpPr>
        <p:grpSpPr bwMode="auto">
          <a:xfrm>
            <a:off x="0" y="1524000"/>
            <a:ext cx="9142413" cy="152400"/>
            <a:chOff x="0" y="912"/>
            <a:chExt cx="6479" cy="96"/>
          </a:xfrm>
        </p:grpSpPr>
        <p:sp>
          <p:nvSpPr>
            <p:cNvPr id="28676" name="Rectangle 5"/>
            <p:cNvSpPr>
              <a:spLocks noChangeArrowheads="1"/>
            </p:cNvSpPr>
            <p:nvPr/>
          </p:nvSpPr>
          <p:spPr bwMode="ltGray">
            <a:xfrm>
              <a:off x="0" y="912"/>
              <a:ext cx="6479" cy="47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FFFF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28677" name="Rectangle 6"/>
            <p:cNvSpPr>
              <a:spLocks noChangeArrowheads="1"/>
            </p:cNvSpPr>
            <p:nvPr/>
          </p:nvSpPr>
          <p:spPr bwMode="ltGray">
            <a:xfrm>
              <a:off x="0" y="984"/>
              <a:ext cx="6479" cy="24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B2B2B2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Freeform 5"/>
          <p:cNvSpPr>
            <a:spLocks/>
          </p:cNvSpPr>
          <p:nvPr/>
        </p:nvSpPr>
        <p:spPr bwMode="auto">
          <a:xfrm>
            <a:off x="2233613" y="1454150"/>
            <a:ext cx="5310187" cy="3921125"/>
          </a:xfrm>
          <a:custGeom>
            <a:avLst/>
            <a:gdLst>
              <a:gd name="T0" fmla="*/ 544 w 3405"/>
              <a:gd name="T1" fmla="*/ 82 h 2202"/>
              <a:gd name="T2" fmla="*/ 1272 w 3405"/>
              <a:gd name="T3" fmla="*/ 274 h 2202"/>
              <a:gd name="T4" fmla="*/ 1881 w 3405"/>
              <a:gd name="T5" fmla="*/ 345 h 2202"/>
              <a:gd name="T6" fmla="*/ 2043 w 3405"/>
              <a:gd name="T7" fmla="*/ 402 h 2202"/>
              <a:gd name="T8" fmla="*/ 2036 w 3405"/>
              <a:gd name="T9" fmla="*/ 472 h 2202"/>
              <a:gd name="T10" fmla="*/ 2204 w 3405"/>
              <a:gd name="T11" fmla="*/ 430 h 2202"/>
              <a:gd name="T12" fmla="*/ 2323 w 3405"/>
              <a:gd name="T13" fmla="*/ 465 h 2202"/>
              <a:gd name="T14" fmla="*/ 2302 w 3405"/>
              <a:gd name="T15" fmla="*/ 514 h 2202"/>
              <a:gd name="T16" fmla="*/ 2208 w 3405"/>
              <a:gd name="T17" fmla="*/ 632 h 2202"/>
              <a:gd name="T18" fmla="*/ 2232 w 3405"/>
              <a:gd name="T19" fmla="*/ 696 h 2202"/>
              <a:gd name="T20" fmla="*/ 2316 w 3405"/>
              <a:gd name="T21" fmla="*/ 858 h 2202"/>
              <a:gd name="T22" fmla="*/ 2384 w 3405"/>
              <a:gd name="T23" fmla="*/ 520 h 2202"/>
              <a:gd name="T24" fmla="*/ 2540 w 3405"/>
              <a:gd name="T25" fmla="*/ 670 h 2202"/>
              <a:gd name="T26" fmla="*/ 2667 w 3405"/>
              <a:gd name="T27" fmla="*/ 781 h 2202"/>
              <a:gd name="T28" fmla="*/ 2843 w 3405"/>
              <a:gd name="T29" fmla="*/ 654 h 2202"/>
              <a:gd name="T30" fmla="*/ 2983 w 3405"/>
              <a:gd name="T31" fmla="*/ 500 h 2202"/>
              <a:gd name="T32" fmla="*/ 3102 w 3405"/>
              <a:gd name="T33" fmla="*/ 437 h 2202"/>
              <a:gd name="T34" fmla="*/ 3271 w 3405"/>
              <a:gd name="T35" fmla="*/ 198 h 2202"/>
              <a:gd name="T36" fmla="*/ 3278 w 3405"/>
              <a:gd name="T37" fmla="*/ 486 h 2202"/>
              <a:gd name="T38" fmla="*/ 3208 w 3405"/>
              <a:gd name="T39" fmla="*/ 702 h 2202"/>
              <a:gd name="T40" fmla="*/ 3053 w 3405"/>
              <a:gd name="T41" fmla="*/ 991 h 2202"/>
              <a:gd name="T42" fmla="*/ 3053 w 3405"/>
              <a:gd name="T43" fmla="*/ 1159 h 2202"/>
              <a:gd name="T44" fmla="*/ 3081 w 3405"/>
              <a:gd name="T45" fmla="*/ 1272 h 2202"/>
              <a:gd name="T46" fmla="*/ 2843 w 3405"/>
              <a:gd name="T47" fmla="*/ 1545 h 2202"/>
              <a:gd name="T48" fmla="*/ 2748 w 3405"/>
              <a:gd name="T49" fmla="*/ 1754 h 2202"/>
              <a:gd name="T50" fmla="*/ 2822 w 3405"/>
              <a:gd name="T51" fmla="*/ 1868 h 2202"/>
              <a:gd name="T52" fmla="*/ 2878 w 3405"/>
              <a:gd name="T53" fmla="*/ 2184 h 2202"/>
              <a:gd name="T54" fmla="*/ 2773 w 3405"/>
              <a:gd name="T55" fmla="*/ 2114 h 2202"/>
              <a:gd name="T56" fmla="*/ 2667 w 3405"/>
              <a:gd name="T57" fmla="*/ 1917 h 2202"/>
              <a:gd name="T58" fmla="*/ 2457 w 3405"/>
              <a:gd name="T59" fmla="*/ 1812 h 2202"/>
              <a:gd name="T60" fmla="*/ 2253 w 3405"/>
              <a:gd name="T61" fmla="*/ 1805 h 2202"/>
              <a:gd name="T62" fmla="*/ 2134 w 3405"/>
              <a:gd name="T63" fmla="*/ 1910 h 2202"/>
              <a:gd name="T64" fmla="*/ 1944 w 3405"/>
              <a:gd name="T65" fmla="*/ 1882 h 2202"/>
              <a:gd name="T66" fmla="*/ 1671 w 3405"/>
              <a:gd name="T67" fmla="*/ 1980 h 2202"/>
              <a:gd name="T68" fmla="*/ 1418 w 3405"/>
              <a:gd name="T69" fmla="*/ 2044 h 2202"/>
              <a:gd name="T70" fmla="*/ 1257 w 3405"/>
              <a:gd name="T71" fmla="*/ 1840 h 2202"/>
              <a:gd name="T72" fmla="*/ 1088 w 3405"/>
              <a:gd name="T73" fmla="*/ 1833 h 2202"/>
              <a:gd name="T74" fmla="*/ 1018 w 3405"/>
              <a:gd name="T75" fmla="*/ 1714 h 2202"/>
              <a:gd name="T76" fmla="*/ 843 w 3405"/>
              <a:gd name="T77" fmla="*/ 1679 h 2202"/>
              <a:gd name="T78" fmla="*/ 516 w 3405"/>
              <a:gd name="T79" fmla="*/ 1550 h 2202"/>
              <a:gd name="T80" fmla="*/ 246 w 3405"/>
              <a:gd name="T81" fmla="*/ 1454 h 2202"/>
              <a:gd name="T82" fmla="*/ 50 w 3405"/>
              <a:gd name="T83" fmla="*/ 1096 h 2202"/>
              <a:gd name="T84" fmla="*/ 29 w 3405"/>
              <a:gd name="T85" fmla="*/ 970 h 2202"/>
              <a:gd name="T86" fmla="*/ 1 w 3405"/>
              <a:gd name="T87" fmla="*/ 745 h 2202"/>
              <a:gd name="T88" fmla="*/ 127 w 3405"/>
              <a:gd name="T89" fmla="*/ 388 h 2202"/>
              <a:gd name="T90" fmla="*/ 216 w 3405"/>
              <a:gd name="T91" fmla="*/ 122 h 2202"/>
              <a:gd name="T92" fmla="*/ 248 w 3405"/>
              <a:gd name="T93" fmla="*/ 34 h 2202"/>
              <a:gd name="T94" fmla="*/ 316 w 3405"/>
              <a:gd name="T95" fmla="*/ 149 h 220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405"/>
              <a:gd name="T145" fmla="*/ 0 h 2202"/>
              <a:gd name="T146" fmla="*/ 3405 w 3405"/>
              <a:gd name="T147" fmla="*/ 2202 h 220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405" h="2202">
                <a:moveTo>
                  <a:pt x="360" y="12"/>
                </a:moveTo>
                <a:cubicBezTo>
                  <a:pt x="360" y="26"/>
                  <a:pt x="338" y="4"/>
                  <a:pt x="358" y="12"/>
                </a:cubicBezTo>
                <a:cubicBezTo>
                  <a:pt x="354" y="0"/>
                  <a:pt x="371" y="16"/>
                  <a:pt x="379" y="16"/>
                </a:cubicBezTo>
                <a:cubicBezTo>
                  <a:pt x="475" y="58"/>
                  <a:pt x="445" y="44"/>
                  <a:pt x="544" y="82"/>
                </a:cubicBezTo>
                <a:cubicBezTo>
                  <a:pt x="552" y="85"/>
                  <a:pt x="651" y="124"/>
                  <a:pt x="660" y="122"/>
                </a:cubicBezTo>
                <a:cubicBezTo>
                  <a:pt x="704" y="142"/>
                  <a:pt x="757" y="161"/>
                  <a:pt x="776" y="166"/>
                </a:cubicBezTo>
                <a:cubicBezTo>
                  <a:pt x="868" y="189"/>
                  <a:pt x="917" y="205"/>
                  <a:pt x="1011" y="226"/>
                </a:cubicBezTo>
                <a:cubicBezTo>
                  <a:pt x="1097" y="245"/>
                  <a:pt x="1184" y="263"/>
                  <a:pt x="1272" y="274"/>
                </a:cubicBezTo>
                <a:cubicBezTo>
                  <a:pt x="1349" y="283"/>
                  <a:pt x="1424" y="293"/>
                  <a:pt x="1502" y="303"/>
                </a:cubicBezTo>
                <a:cubicBezTo>
                  <a:pt x="1602" y="314"/>
                  <a:pt x="1703" y="317"/>
                  <a:pt x="1804" y="317"/>
                </a:cubicBezTo>
                <a:cubicBezTo>
                  <a:pt x="1836" y="351"/>
                  <a:pt x="1802" y="326"/>
                  <a:pt x="1839" y="324"/>
                </a:cubicBezTo>
                <a:cubicBezTo>
                  <a:pt x="1852" y="323"/>
                  <a:pt x="1872" y="339"/>
                  <a:pt x="1881" y="345"/>
                </a:cubicBezTo>
                <a:cubicBezTo>
                  <a:pt x="1916" y="333"/>
                  <a:pt x="1894" y="335"/>
                  <a:pt x="1944" y="352"/>
                </a:cubicBezTo>
                <a:cubicBezTo>
                  <a:pt x="1958" y="356"/>
                  <a:pt x="1987" y="367"/>
                  <a:pt x="1987" y="367"/>
                </a:cubicBezTo>
                <a:cubicBezTo>
                  <a:pt x="2020" y="354"/>
                  <a:pt x="2051" y="362"/>
                  <a:pt x="2085" y="374"/>
                </a:cubicBezTo>
                <a:cubicBezTo>
                  <a:pt x="2071" y="383"/>
                  <a:pt x="2054" y="390"/>
                  <a:pt x="2043" y="402"/>
                </a:cubicBezTo>
                <a:cubicBezTo>
                  <a:pt x="2022" y="422"/>
                  <a:pt x="2010" y="442"/>
                  <a:pt x="1987" y="458"/>
                </a:cubicBezTo>
                <a:cubicBezTo>
                  <a:pt x="1980" y="467"/>
                  <a:pt x="1933" y="496"/>
                  <a:pt x="1974" y="496"/>
                </a:cubicBezTo>
                <a:cubicBezTo>
                  <a:pt x="1982" y="496"/>
                  <a:pt x="2007" y="482"/>
                  <a:pt x="2015" y="479"/>
                </a:cubicBezTo>
                <a:cubicBezTo>
                  <a:pt x="2021" y="475"/>
                  <a:pt x="2029" y="474"/>
                  <a:pt x="2036" y="472"/>
                </a:cubicBezTo>
                <a:cubicBezTo>
                  <a:pt x="2040" y="479"/>
                  <a:pt x="2042" y="490"/>
                  <a:pt x="2050" y="493"/>
                </a:cubicBezTo>
                <a:cubicBezTo>
                  <a:pt x="2064" y="497"/>
                  <a:pt x="2107" y="472"/>
                  <a:pt x="2120" y="465"/>
                </a:cubicBezTo>
                <a:cubicBezTo>
                  <a:pt x="2134" y="456"/>
                  <a:pt x="2162" y="437"/>
                  <a:pt x="2162" y="437"/>
                </a:cubicBezTo>
                <a:cubicBezTo>
                  <a:pt x="2194" y="416"/>
                  <a:pt x="2189" y="387"/>
                  <a:pt x="2204" y="430"/>
                </a:cubicBezTo>
                <a:cubicBezTo>
                  <a:pt x="2171" y="478"/>
                  <a:pt x="2160" y="466"/>
                  <a:pt x="2197" y="479"/>
                </a:cubicBezTo>
                <a:cubicBezTo>
                  <a:pt x="2229" y="468"/>
                  <a:pt x="2216" y="475"/>
                  <a:pt x="2248" y="486"/>
                </a:cubicBezTo>
                <a:cubicBezTo>
                  <a:pt x="2255" y="481"/>
                  <a:pt x="2270" y="467"/>
                  <a:pt x="2278" y="464"/>
                </a:cubicBezTo>
                <a:cubicBezTo>
                  <a:pt x="2291" y="458"/>
                  <a:pt x="2323" y="465"/>
                  <a:pt x="2323" y="465"/>
                </a:cubicBezTo>
                <a:cubicBezTo>
                  <a:pt x="2362" y="471"/>
                  <a:pt x="2379" y="467"/>
                  <a:pt x="2401" y="500"/>
                </a:cubicBezTo>
                <a:cubicBezTo>
                  <a:pt x="2410" y="507"/>
                  <a:pt x="2391" y="502"/>
                  <a:pt x="2382" y="502"/>
                </a:cubicBezTo>
                <a:cubicBezTo>
                  <a:pt x="2372" y="502"/>
                  <a:pt x="2357" y="498"/>
                  <a:pt x="2344" y="500"/>
                </a:cubicBezTo>
                <a:cubicBezTo>
                  <a:pt x="2329" y="501"/>
                  <a:pt x="2316" y="509"/>
                  <a:pt x="2302" y="514"/>
                </a:cubicBezTo>
                <a:cubicBezTo>
                  <a:pt x="2295" y="516"/>
                  <a:pt x="2281" y="521"/>
                  <a:pt x="2281" y="521"/>
                </a:cubicBezTo>
                <a:cubicBezTo>
                  <a:pt x="2276" y="528"/>
                  <a:pt x="2272" y="536"/>
                  <a:pt x="2267" y="542"/>
                </a:cubicBezTo>
                <a:cubicBezTo>
                  <a:pt x="2261" y="547"/>
                  <a:pt x="2251" y="549"/>
                  <a:pt x="2246" y="556"/>
                </a:cubicBezTo>
                <a:cubicBezTo>
                  <a:pt x="2225" y="579"/>
                  <a:pt x="2218" y="601"/>
                  <a:pt x="2208" y="632"/>
                </a:cubicBezTo>
                <a:cubicBezTo>
                  <a:pt x="2210" y="641"/>
                  <a:pt x="2198" y="650"/>
                  <a:pt x="2206" y="656"/>
                </a:cubicBezTo>
                <a:cubicBezTo>
                  <a:pt x="2227" y="671"/>
                  <a:pt x="2227" y="618"/>
                  <a:pt x="2230" y="616"/>
                </a:cubicBezTo>
                <a:cubicBezTo>
                  <a:pt x="2235" y="609"/>
                  <a:pt x="2257" y="590"/>
                  <a:pt x="2264" y="586"/>
                </a:cubicBezTo>
                <a:cubicBezTo>
                  <a:pt x="2246" y="637"/>
                  <a:pt x="2242" y="653"/>
                  <a:pt x="2232" y="696"/>
                </a:cubicBezTo>
                <a:cubicBezTo>
                  <a:pt x="2234" y="722"/>
                  <a:pt x="2234" y="748"/>
                  <a:pt x="2239" y="774"/>
                </a:cubicBezTo>
                <a:cubicBezTo>
                  <a:pt x="2241" y="788"/>
                  <a:pt x="2240" y="807"/>
                  <a:pt x="2253" y="816"/>
                </a:cubicBezTo>
                <a:cubicBezTo>
                  <a:pt x="2267" y="825"/>
                  <a:pt x="2281" y="834"/>
                  <a:pt x="2295" y="844"/>
                </a:cubicBezTo>
                <a:cubicBezTo>
                  <a:pt x="2302" y="848"/>
                  <a:pt x="2316" y="858"/>
                  <a:pt x="2316" y="858"/>
                </a:cubicBezTo>
                <a:cubicBezTo>
                  <a:pt x="2333" y="806"/>
                  <a:pt x="2326" y="812"/>
                  <a:pt x="2316" y="759"/>
                </a:cubicBezTo>
                <a:cubicBezTo>
                  <a:pt x="2321" y="693"/>
                  <a:pt x="2329" y="657"/>
                  <a:pt x="2344" y="598"/>
                </a:cubicBezTo>
                <a:cubicBezTo>
                  <a:pt x="2344" y="597"/>
                  <a:pt x="2354" y="552"/>
                  <a:pt x="2358" y="549"/>
                </a:cubicBezTo>
                <a:cubicBezTo>
                  <a:pt x="2363" y="543"/>
                  <a:pt x="2392" y="516"/>
                  <a:pt x="2384" y="520"/>
                </a:cubicBezTo>
                <a:cubicBezTo>
                  <a:pt x="2417" y="528"/>
                  <a:pt x="2442" y="558"/>
                  <a:pt x="2471" y="577"/>
                </a:cubicBezTo>
                <a:cubicBezTo>
                  <a:pt x="2482" y="611"/>
                  <a:pt x="2459" y="634"/>
                  <a:pt x="2466" y="674"/>
                </a:cubicBezTo>
                <a:cubicBezTo>
                  <a:pt x="2474" y="665"/>
                  <a:pt x="2520" y="625"/>
                  <a:pt x="2520" y="661"/>
                </a:cubicBezTo>
                <a:cubicBezTo>
                  <a:pt x="2526" y="664"/>
                  <a:pt x="2536" y="663"/>
                  <a:pt x="2540" y="670"/>
                </a:cubicBezTo>
                <a:cubicBezTo>
                  <a:pt x="2556" y="697"/>
                  <a:pt x="2521" y="781"/>
                  <a:pt x="2513" y="816"/>
                </a:cubicBezTo>
                <a:cubicBezTo>
                  <a:pt x="2530" y="867"/>
                  <a:pt x="2551" y="837"/>
                  <a:pt x="2583" y="823"/>
                </a:cubicBezTo>
                <a:cubicBezTo>
                  <a:pt x="2596" y="817"/>
                  <a:pt x="2612" y="817"/>
                  <a:pt x="2625" y="809"/>
                </a:cubicBezTo>
                <a:cubicBezTo>
                  <a:pt x="2639" y="799"/>
                  <a:pt x="2651" y="786"/>
                  <a:pt x="2667" y="781"/>
                </a:cubicBezTo>
                <a:cubicBezTo>
                  <a:pt x="2690" y="773"/>
                  <a:pt x="2709" y="765"/>
                  <a:pt x="2730" y="752"/>
                </a:cubicBezTo>
                <a:cubicBezTo>
                  <a:pt x="2734" y="745"/>
                  <a:pt x="2740" y="738"/>
                  <a:pt x="2744" y="731"/>
                </a:cubicBezTo>
                <a:cubicBezTo>
                  <a:pt x="2749" y="717"/>
                  <a:pt x="2747" y="699"/>
                  <a:pt x="2758" y="689"/>
                </a:cubicBezTo>
                <a:cubicBezTo>
                  <a:pt x="2782" y="666"/>
                  <a:pt x="2812" y="664"/>
                  <a:pt x="2843" y="654"/>
                </a:cubicBezTo>
                <a:cubicBezTo>
                  <a:pt x="2856" y="640"/>
                  <a:pt x="2870" y="629"/>
                  <a:pt x="2878" y="612"/>
                </a:cubicBezTo>
                <a:cubicBezTo>
                  <a:pt x="2895" y="572"/>
                  <a:pt x="2889" y="559"/>
                  <a:pt x="2927" y="535"/>
                </a:cubicBezTo>
                <a:cubicBezTo>
                  <a:pt x="2931" y="528"/>
                  <a:pt x="2933" y="518"/>
                  <a:pt x="2941" y="514"/>
                </a:cubicBezTo>
                <a:cubicBezTo>
                  <a:pt x="2953" y="506"/>
                  <a:pt x="2969" y="504"/>
                  <a:pt x="2983" y="500"/>
                </a:cubicBezTo>
                <a:cubicBezTo>
                  <a:pt x="3059" y="474"/>
                  <a:pt x="2943" y="515"/>
                  <a:pt x="3025" y="479"/>
                </a:cubicBezTo>
                <a:cubicBezTo>
                  <a:pt x="3038" y="473"/>
                  <a:pt x="3053" y="469"/>
                  <a:pt x="3067" y="465"/>
                </a:cubicBezTo>
                <a:cubicBezTo>
                  <a:pt x="3074" y="462"/>
                  <a:pt x="3088" y="458"/>
                  <a:pt x="3088" y="458"/>
                </a:cubicBezTo>
                <a:cubicBezTo>
                  <a:pt x="3092" y="451"/>
                  <a:pt x="3096" y="442"/>
                  <a:pt x="3102" y="437"/>
                </a:cubicBezTo>
                <a:cubicBezTo>
                  <a:pt x="3107" y="431"/>
                  <a:pt x="3118" y="430"/>
                  <a:pt x="3123" y="423"/>
                </a:cubicBezTo>
                <a:cubicBezTo>
                  <a:pt x="3144" y="389"/>
                  <a:pt x="3136" y="351"/>
                  <a:pt x="3166" y="324"/>
                </a:cubicBezTo>
                <a:cubicBezTo>
                  <a:pt x="3188" y="256"/>
                  <a:pt x="3180" y="253"/>
                  <a:pt x="3243" y="212"/>
                </a:cubicBezTo>
                <a:cubicBezTo>
                  <a:pt x="3265" y="196"/>
                  <a:pt x="3255" y="198"/>
                  <a:pt x="3271" y="198"/>
                </a:cubicBezTo>
                <a:cubicBezTo>
                  <a:pt x="3284" y="195"/>
                  <a:pt x="3313" y="191"/>
                  <a:pt x="3313" y="191"/>
                </a:cubicBezTo>
                <a:cubicBezTo>
                  <a:pt x="3328" y="237"/>
                  <a:pt x="3333" y="281"/>
                  <a:pt x="3376" y="310"/>
                </a:cubicBezTo>
                <a:cubicBezTo>
                  <a:pt x="3393" y="362"/>
                  <a:pt x="3405" y="387"/>
                  <a:pt x="3341" y="409"/>
                </a:cubicBezTo>
                <a:cubicBezTo>
                  <a:pt x="3321" y="438"/>
                  <a:pt x="3290" y="448"/>
                  <a:pt x="3278" y="486"/>
                </a:cubicBezTo>
                <a:cubicBezTo>
                  <a:pt x="3261" y="535"/>
                  <a:pt x="3272" y="515"/>
                  <a:pt x="3250" y="549"/>
                </a:cubicBezTo>
                <a:cubicBezTo>
                  <a:pt x="3265" y="643"/>
                  <a:pt x="3244" y="552"/>
                  <a:pt x="3271" y="612"/>
                </a:cubicBezTo>
                <a:cubicBezTo>
                  <a:pt x="3276" y="625"/>
                  <a:pt x="3285" y="654"/>
                  <a:pt x="3285" y="654"/>
                </a:cubicBezTo>
                <a:cubicBezTo>
                  <a:pt x="3252" y="702"/>
                  <a:pt x="3242" y="678"/>
                  <a:pt x="3208" y="702"/>
                </a:cubicBezTo>
                <a:cubicBezTo>
                  <a:pt x="3185" y="736"/>
                  <a:pt x="3181" y="740"/>
                  <a:pt x="3144" y="752"/>
                </a:cubicBezTo>
                <a:cubicBezTo>
                  <a:pt x="3135" y="778"/>
                  <a:pt x="3117" y="789"/>
                  <a:pt x="3109" y="816"/>
                </a:cubicBezTo>
                <a:cubicBezTo>
                  <a:pt x="3121" y="866"/>
                  <a:pt x="3112" y="939"/>
                  <a:pt x="3067" y="970"/>
                </a:cubicBezTo>
                <a:cubicBezTo>
                  <a:pt x="3057" y="966"/>
                  <a:pt x="3017" y="947"/>
                  <a:pt x="3053" y="991"/>
                </a:cubicBezTo>
                <a:cubicBezTo>
                  <a:pt x="3057" y="996"/>
                  <a:pt x="3067" y="995"/>
                  <a:pt x="3074" y="998"/>
                </a:cubicBezTo>
                <a:cubicBezTo>
                  <a:pt x="3086" y="1036"/>
                  <a:pt x="3063" y="1084"/>
                  <a:pt x="3032" y="1106"/>
                </a:cubicBezTo>
                <a:cubicBezTo>
                  <a:pt x="3012" y="1076"/>
                  <a:pt x="3033" y="1051"/>
                  <a:pt x="3008" y="1090"/>
                </a:cubicBezTo>
                <a:cubicBezTo>
                  <a:pt x="3020" y="1127"/>
                  <a:pt x="3025" y="1131"/>
                  <a:pt x="3053" y="1159"/>
                </a:cubicBezTo>
                <a:cubicBezTo>
                  <a:pt x="3046" y="1187"/>
                  <a:pt x="3036" y="1202"/>
                  <a:pt x="3046" y="1230"/>
                </a:cubicBezTo>
                <a:cubicBezTo>
                  <a:pt x="3039" y="1234"/>
                  <a:pt x="3025" y="1235"/>
                  <a:pt x="3025" y="1244"/>
                </a:cubicBezTo>
                <a:cubicBezTo>
                  <a:pt x="3025" y="1271"/>
                  <a:pt x="3061" y="1252"/>
                  <a:pt x="3067" y="1251"/>
                </a:cubicBezTo>
                <a:cubicBezTo>
                  <a:pt x="3071" y="1258"/>
                  <a:pt x="3081" y="1263"/>
                  <a:pt x="3081" y="1272"/>
                </a:cubicBezTo>
                <a:cubicBezTo>
                  <a:pt x="3081" y="1296"/>
                  <a:pt x="3041" y="1308"/>
                  <a:pt x="3025" y="1314"/>
                </a:cubicBezTo>
                <a:cubicBezTo>
                  <a:pt x="3003" y="1346"/>
                  <a:pt x="2993" y="1370"/>
                  <a:pt x="2962" y="1391"/>
                </a:cubicBezTo>
                <a:cubicBezTo>
                  <a:pt x="2929" y="1439"/>
                  <a:pt x="2949" y="1427"/>
                  <a:pt x="2913" y="1440"/>
                </a:cubicBezTo>
                <a:cubicBezTo>
                  <a:pt x="2904" y="1452"/>
                  <a:pt x="2857" y="1535"/>
                  <a:pt x="2843" y="1545"/>
                </a:cubicBezTo>
                <a:cubicBezTo>
                  <a:pt x="2822" y="1558"/>
                  <a:pt x="2787" y="1595"/>
                  <a:pt x="2787" y="1595"/>
                </a:cubicBezTo>
                <a:cubicBezTo>
                  <a:pt x="2774" y="1632"/>
                  <a:pt x="2772" y="1632"/>
                  <a:pt x="2760" y="1670"/>
                </a:cubicBezTo>
                <a:cubicBezTo>
                  <a:pt x="2767" y="1698"/>
                  <a:pt x="2748" y="1706"/>
                  <a:pt x="2748" y="1730"/>
                </a:cubicBezTo>
                <a:cubicBezTo>
                  <a:pt x="2739" y="1755"/>
                  <a:pt x="2748" y="1754"/>
                  <a:pt x="2748" y="1754"/>
                </a:cubicBezTo>
                <a:cubicBezTo>
                  <a:pt x="2743" y="1741"/>
                  <a:pt x="2756" y="1766"/>
                  <a:pt x="2748" y="1734"/>
                </a:cubicBezTo>
                <a:cubicBezTo>
                  <a:pt x="2742" y="1729"/>
                  <a:pt x="2744" y="1746"/>
                  <a:pt x="2744" y="1754"/>
                </a:cubicBezTo>
                <a:cubicBezTo>
                  <a:pt x="2743" y="1760"/>
                  <a:pt x="2773" y="1792"/>
                  <a:pt x="2780" y="1805"/>
                </a:cubicBezTo>
                <a:cubicBezTo>
                  <a:pt x="2792" y="1827"/>
                  <a:pt x="2814" y="1844"/>
                  <a:pt x="2822" y="1868"/>
                </a:cubicBezTo>
                <a:cubicBezTo>
                  <a:pt x="2835" y="1907"/>
                  <a:pt x="2844" y="1947"/>
                  <a:pt x="2857" y="1987"/>
                </a:cubicBezTo>
                <a:cubicBezTo>
                  <a:pt x="2864" y="2008"/>
                  <a:pt x="2870" y="2029"/>
                  <a:pt x="2878" y="2051"/>
                </a:cubicBezTo>
                <a:cubicBezTo>
                  <a:pt x="2880" y="2058"/>
                  <a:pt x="2885" y="2072"/>
                  <a:pt x="2885" y="2072"/>
                </a:cubicBezTo>
                <a:cubicBezTo>
                  <a:pt x="2882" y="2109"/>
                  <a:pt x="2886" y="2147"/>
                  <a:pt x="2878" y="2184"/>
                </a:cubicBezTo>
                <a:cubicBezTo>
                  <a:pt x="2876" y="2192"/>
                  <a:pt x="2864" y="2202"/>
                  <a:pt x="2857" y="2198"/>
                </a:cubicBezTo>
                <a:cubicBezTo>
                  <a:pt x="2842" y="2189"/>
                  <a:pt x="2834" y="2175"/>
                  <a:pt x="2820" y="2166"/>
                </a:cubicBezTo>
                <a:cubicBezTo>
                  <a:pt x="2792" y="2147"/>
                  <a:pt x="2815" y="2144"/>
                  <a:pt x="2787" y="2135"/>
                </a:cubicBezTo>
                <a:cubicBezTo>
                  <a:pt x="2782" y="2128"/>
                  <a:pt x="2778" y="2120"/>
                  <a:pt x="2773" y="2114"/>
                </a:cubicBezTo>
                <a:cubicBezTo>
                  <a:pt x="2768" y="2108"/>
                  <a:pt x="2762" y="2105"/>
                  <a:pt x="2758" y="2100"/>
                </a:cubicBezTo>
                <a:cubicBezTo>
                  <a:pt x="2719" y="2049"/>
                  <a:pt x="2748" y="2064"/>
                  <a:pt x="2709" y="2051"/>
                </a:cubicBezTo>
                <a:cubicBezTo>
                  <a:pt x="2680" y="2008"/>
                  <a:pt x="2694" y="1995"/>
                  <a:pt x="2681" y="1938"/>
                </a:cubicBezTo>
                <a:cubicBezTo>
                  <a:pt x="2679" y="1929"/>
                  <a:pt x="2670" y="1924"/>
                  <a:pt x="2667" y="1917"/>
                </a:cubicBezTo>
                <a:cubicBezTo>
                  <a:pt x="2650" y="1884"/>
                  <a:pt x="2641" y="1860"/>
                  <a:pt x="2611" y="1840"/>
                </a:cubicBezTo>
                <a:cubicBezTo>
                  <a:pt x="2577" y="1790"/>
                  <a:pt x="2531" y="1820"/>
                  <a:pt x="2492" y="1847"/>
                </a:cubicBezTo>
                <a:cubicBezTo>
                  <a:pt x="2485" y="1842"/>
                  <a:pt x="2476" y="1838"/>
                  <a:pt x="2471" y="1833"/>
                </a:cubicBezTo>
                <a:cubicBezTo>
                  <a:pt x="2465" y="1827"/>
                  <a:pt x="2463" y="1817"/>
                  <a:pt x="2457" y="1812"/>
                </a:cubicBezTo>
                <a:cubicBezTo>
                  <a:pt x="2452" y="1808"/>
                  <a:pt x="2409" y="1798"/>
                  <a:pt x="2408" y="1798"/>
                </a:cubicBezTo>
                <a:cubicBezTo>
                  <a:pt x="2369" y="1805"/>
                  <a:pt x="2344" y="1821"/>
                  <a:pt x="2309" y="1833"/>
                </a:cubicBezTo>
                <a:cubicBezTo>
                  <a:pt x="2300" y="1820"/>
                  <a:pt x="2291" y="1800"/>
                  <a:pt x="2274" y="1798"/>
                </a:cubicBezTo>
                <a:cubicBezTo>
                  <a:pt x="2266" y="1796"/>
                  <a:pt x="2260" y="1803"/>
                  <a:pt x="2253" y="1805"/>
                </a:cubicBezTo>
                <a:cubicBezTo>
                  <a:pt x="2213" y="1814"/>
                  <a:pt x="2191" y="1827"/>
                  <a:pt x="2155" y="1840"/>
                </a:cubicBezTo>
                <a:cubicBezTo>
                  <a:pt x="2141" y="1879"/>
                  <a:pt x="2164" y="1878"/>
                  <a:pt x="2197" y="1889"/>
                </a:cubicBezTo>
                <a:cubicBezTo>
                  <a:pt x="2183" y="1893"/>
                  <a:pt x="2169" y="1898"/>
                  <a:pt x="2155" y="1903"/>
                </a:cubicBezTo>
                <a:cubicBezTo>
                  <a:pt x="2148" y="1905"/>
                  <a:pt x="2134" y="1910"/>
                  <a:pt x="2134" y="1910"/>
                </a:cubicBezTo>
                <a:cubicBezTo>
                  <a:pt x="2127" y="1917"/>
                  <a:pt x="2127" y="1923"/>
                  <a:pt x="2120" y="1922"/>
                </a:cubicBezTo>
                <a:cubicBezTo>
                  <a:pt x="2113" y="1920"/>
                  <a:pt x="2114" y="1907"/>
                  <a:pt x="2092" y="1903"/>
                </a:cubicBezTo>
                <a:cubicBezTo>
                  <a:pt x="2057" y="1894"/>
                  <a:pt x="2022" y="1898"/>
                  <a:pt x="1987" y="1896"/>
                </a:cubicBezTo>
                <a:cubicBezTo>
                  <a:pt x="1972" y="1891"/>
                  <a:pt x="1958" y="1878"/>
                  <a:pt x="1944" y="1882"/>
                </a:cubicBezTo>
                <a:cubicBezTo>
                  <a:pt x="1912" y="1889"/>
                  <a:pt x="1922" y="1895"/>
                  <a:pt x="1909" y="1882"/>
                </a:cubicBezTo>
                <a:cubicBezTo>
                  <a:pt x="1860" y="1865"/>
                  <a:pt x="1880" y="1863"/>
                  <a:pt x="1846" y="1875"/>
                </a:cubicBezTo>
                <a:cubicBezTo>
                  <a:pt x="1825" y="1905"/>
                  <a:pt x="1811" y="1902"/>
                  <a:pt x="1776" y="1910"/>
                </a:cubicBezTo>
                <a:cubicBezTo>
                  <a:pt x="1746" y="1929"/>
                  <a:pt x="1695" y="1953"/>
                  <a:pt x="1671" y="1980"/>
                </a:cubicBezTo>
                <a:cubicBezTo>
                  <a:pt x="1621" y="2033"/>
                  <a:pt x="1598" y="2112"/>
                  <a:pt x="1587" y="2184"/>
                </a:cubicBezTo>
                <a:cubicBezTo>
                  <a:pt x="1556" y="2174"/>
                  <a:pt x="1533" y="2159"/>
                  <a:pt x="1502" y="2149"/>
                </a:cubicBezTo>
                <a:cubicBezTo>
                  <a:pt x="1495" y="2146"/>
                  <a:pt x="1481" y="2142"/>
                  <a:pt x="1481" y="2142"/>
                </a:cubicBezTo>
                <a:cubicBezTo>
                  <a:pt x="1455" y="2103"/>
                  <a:pt x="1457" y="2070"/>
                  <a:pt x="1418" y="2044"/>
                </a:cubicBezTo>
                <a:cubicBezTo>
                  <a:pt x="1410" y="2020"/>
                  <a:pt x="1390" y="2003"/>
                  <a:pt x="1383" y="1980"/>
                </a:cubicBezTo>
                <a:cubicBezTo>
                  <a:pt x="1375" y="1958"/>
                  <a:pt x="1356" y="1894"/>
                  <a:pt x="1341" y="1875"/>
                </a:cubicBezTo>
                <a:cubicBezTo>
                  <a:pt x="1328" y="1859"/>
                  <a:pt x="1290" y="1851"/>
                  <a:pt x="1278" y="1847"/>
                </a:cubicBezTo>
                <a:cubicBezTo>
                  <a:pt x="1271" y="1844"/>
                  <a:pt x="1257" y="1840"/>
                  <a:pt x="1257" y="1840"/>
                </a:cubicBezTo>
                <a:cubicBezTo>
                  <a:pt x="1247" y="1842"/>
                  <a:pt x="1236" y="1840"/>
                  <a:pt x="1229" y="1847"/>
                </a:cubicBezTo>
                <a:cubicBezTo>
                  <a:pt x="1226" y="1849"/>
                  <a:pt x="1203" y="1903"/>
                  <a:pt x="1201" y="1910"/>
                </a:cubicBezTo>
                <a:cubicBezTo>
                  <a:pt x="1177" y="1902"/>
                  <a:pt x="1164" y="1888"/>
                  <a:pt x="1144" y="1875"/>
                </a:cubicBezTo>
                <a:cubicBezTo>
                  <a:pt x="1127" y="1850"/>
                  <a:pt x="1115" y="1842"/>
                  <a:pt x="1088" y="1833"/>
                </a:cubicBezTo>
                <a:cubicBezTo>
                  <a:pt x="1079" y="1808"/>
                  <a:pt x="1075" y="1817"/>
                  <a:pt x="1088" y="1805"/>
                </a:cubicBezTo>
                <a:cubicBezTo>
                  <a:pt x="1088" y="1805"/>
                  <a:pt x="1086" y="1789"/>
                  <a:pt x="1081" y="1784"/>
                </a:cubicBezTo>
                <a:cubicBezTo>
                  <a:pt x="1069" y="1772"/>
                  <a:pt x="1039" y="1756"/>
                  <a:pt x="1039" y="1756"/>
                </a:cubicBezTo>
                <a:cubicBezTo>
                  <a:pt x="1013" y="1679"/>
                  <a:pt x="1054" y="1795"/>
                  <a:pt x="1018" y="1714"/>
                </a:cubicBezTo>
                <a:cubicBezTo>
                  <a:pt x="1012" y="1700"/>
                  <a:pt x="1018" y="1676"/>
                  <a:pt x="1004" y="1672"/>
                </a:cubicBezTo>
                <a:cubicBezTo>
                  <a:pt x="964" y="1658"/>
                  <a:pt x="932" y="1640"/>
                  <a:pt x="892" y="1630"/>
                </a:cubicBezTo>
                <a:cubicBezTo>
                  <a:pt x="878" y="1632"/>
                  <a:pt x="860" y="1626"/>
                  <a:pt x="850" y="1637"/>
                </a:cubicBezTo>
                <a:cubicBezTo>
                  <a:pt x="839" y="1647"/>
                  <a:pt x="855" y="1671"/>
                  <a:pt x="843" y="1679"/>
                </a:cubicBezTo>
                <a:cubicBezTo>
                  <a:pt x="830" y="1686"/>
                  <a:pt x="815" y="1667"/>
                  <a:pt x="801" y="1665"/>
                </a:cubicBezTo>
                <a:cubicBezTo>
                  <a:pt x="730" y="1653"/>
                  <a:pt x="772" y="1659"/>
                  <a:pt x="674" y="1651"/>
                </a:cubicBezTo>
                <a:cubicBezTo>
                  <a:pt x="598" y="1625"/>
                  <a:pt x="562" y="1566"/>
                  <a:pt x="492" y="1531"/>
                </a:cubicBezTo>
                <a:cubicBezTo>
                  <a:pt x="502" y="1532"/>
                  <a:pt x="492" y="1534"/>
                  <a:pt x="516" y="1550"/>
                </a:cubicBezTo>
                <a:cubicBezTo>
                  <a:pt x="524" y="1550"/>
                  <a:pt x="507" y="1532"/>
                  <a:pt x="499" y="1531"/>
                </a:cubicBezTo>
                <a:cubicBezTo>
                  <a:pt x="491" y="1529"/>
                  <a:pt x="484" y="1527"/>
                  <a:pt x="478" y="1524"/>
                </a:cubicBezTo>
                <a:cubicBezTo>
                  <a:pt x="449" y="1509"/>
                  <a:pt x="424" y="1492"/>
                  <a:pt x="394" y="1482"/>
                </a:cubicBezTo>
                <a:cubicBezTo>
                  <a:pt x="354" y="1445"/>
                  <a:pt x="296" y="1466"/>
                  <a:pt x="246" y="1454"/>
                </a:cubicBezTo>
                <a:cubicBezTo>
                  <a:pt x="228" y="1400"/>
                  <a:pt x="218" y="1347"/>
                  <a:pt x="169" y="1314"/>
                </a:cubicBezTo>
                <a:cubicBezTo>
                  <a:pt x="155" y="1293"/>
                  <a:pt x="148" y="1265"/>
                  <a:pt x="127" y="1251"/>
                </a:cubicBezTo>
                <a:cubicBezTo>
                  <a:pt x="102" y="1234"/>
                  <a:pt x="87" y="1219"/>
                  <a:pt x="71" y="1195"/>
                </a:cubicBezTo>
                <a:cubicBezTo>
                  <a:pt x="62" y="1123"/>
                  <a:pt x="70" y="1156"/>
                  <a:pt x="50" y="1096"/>
                </a:cubicBezTo>
                <a:cubicBezTo>
                  <a:pt x="45" y="1082"/>
                  <a:pt x="40" y="1068"/>
                  <a:pt x="36" y="1054"/>
                </a:cubicBezTo>
                <a:cubicBezTo>
                  <a:pt x="33" y="1047"/>
                  <a:pt x="29" y="1033"/>
                  <a:pt x="29" y="1033"/>
                </a:cubicBezTo>
                <a:cubicBezTo>
                  <a:pt x="33" y="1026"/>
                  <a:pt x="43" y="1020"/>
                  <a:pt x="43" y="1012"/>
                </a:cubicBezTo>
                <a:cubicBezTo>
                  <a:pt x="43" y="997"/>
                  <a:pt x="31" y="984"/>
                  <a:pt x="29" y="970"/>
                </a:cubicBezTo>
                <a:cubicBezTo>
                  <a:pt x="26" y="956"/>
                  <a:pt x="24" y="942"/>
                  <a:pt x="22" y="928"/>
                </a:cubicBezTo>
                <a:cubicBezTo>
                  <a:pt x="32" y="896"/>
                  <a:pt x="43" y="904"/>
                  <a:pt x="71" y="886"/>
                </a:cubicBezTo>
                <a:cubicBezTo>
                  <a:pt x="21" y="869"/>
                  <a:pt x="41" y="880"/>
                  <a:pt x="8" y="858"/>
                </a:cubicBezTo>
                <a:cubicBezTo>
                  <a:pt x="14" y="816"/>
                  <a:pt x="14" y="785"/>
                  <a:pt x="1" y="745"/>
                </a:cubicBezTo>
                <a:cubicBezTo>
                  <a:pt x="12" y="711"/>
                  <a:pt x="0" y="680"/>
                  <a:pt x="8" y="640"/>
                </a:cubicBezTo>
                <a:cubicBezTo>
                  <a:pt x="12" y="616"/>
                  <a:pt x="43" y="577"/>
                  <a:pt x="43" y="577"/>
                </a:cubicBezTo>
                <a:cubicBezTo>
                  <a:pt x="48" y="505"/>
                  <a:pt x="33" y="485"/>
                  <a:pt x="85" y="451"/>
                </a:cubicBezTo>
                <a:cubicBezTo>
                  <a:pt x="99" y="430"/>
                  <a:pt x="113" y="409"/>
                  <a:pt x="127" y="388"/>
                </a:cubicBezTo>
                <a:cubicBezTo>
                  <a:pt x="131" y="381"/>
                  <a:pt x="141" y="367"/>
                  <a:pt x="141" y="367"/>
                </a:cubicBezTo>
                <a:cubicBezTo>
                  <a:pt x="155" y="323"/>
                  <a:pt x="164" y="277"/>
                  <a:pt x="190" y="240"/>
                </a:cubicBezTo>
                <a:cubicBezTo>
                  <a:pt x="198" y="169"/>
                  <a:pt x="191" y="201"/>
                  <a:pt x="211" y="142"/>
                </a:cubicBezTo>
                <a:cubicBezTo>
                  <a:pt x="213" y="135"/>
                  <a:pt x="216" y="118"/>
                  <a:pt x="216" y="122"/>
                </a:cubicBezTo>
                <a:cubicBezTo>
                  <a:pt x="224" y="122"/>
                  <a:pt x="216" y="101"/>
                  <a:pt x="218" y="92"/>
                </a:cubicBezTo>
                <a:cubicBezTo>
                  <a:pt x="220" y="77"/>
                  <a:pt x="218" y="14"/>
                  <a:pt x="214" y="18"/>
                </a:cubicBezTo>
                <a:cubicBezTo>
                  <a:pt x="226" y="18"/>
                  <a:pt x="248" y="28"/>
                  <a:pt x="236" y="26"/>
                </a:cubicBezTo>
                <a:cubicBezTo>
                  <a:pt x="234" y="17"/>
                  <a:pt x="239" y="36"/>
                  <a:pt x="248" y="34"/>
                </a:cubicBezTo>
                <a:cubicBezTo>
                  <a:pt x="262" y="29"/>
                  <a:pt x="274" y="48"/>
                  <a:pt x="274" y="48"/>
                </a:cubicBezTo>
                <a:cubicBezTo>
                  <a:pt x="286" y="60"/>
                  <a:pt x="297" y="57"/>
                  <a:pt x="309" y="72"/>
                </a:cubicBezTo>
                <a:cubicBezTo>
                  <a:pt x="336" y="105"/>
                  <a:pt x="314" y="82"/>
                  <a:pt x="322" y="86"/>
                </a:cubicBezTo>
                <a:cubicBezTo>
                  <a:pt x="306" y="126"/>
                  <a:pt x="258" y="168"/>
                  <a:pt x="316" y="149"/>
                </a:cubicBezTo>
                <a:cubicBezTo>
                  <a:pt x="345" y="104"/>
                  <a:pt x="328" y="134"/>
                  <a:pt x="342" y="96"/>
                </a:cubicBezTo>
                <a:cubicBezTo>
                  <a:pt x="346" y="54"/>
                  <a:pt x="346" y="22"/>
                  <a:pt x="360" y="12"/>
                </a:cubicBezTo>
                <a:close/>
              </a:path>
            </a:pathLst>
          </a:custGeom>
          <a:solidFill>
            <a:srgbClr val="008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0722" name="Text Box 6"/>
          <p:cNvSpPr txBox="1">
            <a:spLocks noChangeArrowheads="1"/>
          </p:cNvSpPr>
          <p:nvPr/>
        </p:nvSpPr>
        <p:spPr bwMode="auto">
          <a:xfrm>
            <a:off x="612775" y="2057400"/>
            <a:ext cx="1657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chemeClr val="bg1"/>
                </a:solidFill>
              </a:rPr>
              <a:t>Oregon NPRC</a:t>
            </a:r>
          </a:p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Beaverton, OR</a:t>
            </a:r>
          </a:p>
          <a:p>
            <a:pPr algn="ctr" eaLnBrk="0" hangingPunct="0"/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30723" name="Line 7"/>
          <p:cNvSpPr>
            <a:spLocks noChangeShapeType="1"/>
          </p:cNvSpPr>
          <p:nvPr/>
        </p:nvSpPr>
        <p:spPr bwMode="auto">
          <a:xfrm flipV="1">
            <a:off x="2044700" y="1981200"/>
            <a:ext cx="546100" cy="15716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0724" name="Text Box 8"/>
          <p:cNvSpPr txBox="1">
            <a:spLocks noChangeArrowheads="1"/>
          </p:cNvSpPr>
          <p:nvPr/>
        </p:nvSpPr>
        <p:spPr bwMode="auto">
          <a:xfrm>
            <a:off x="493713" y="3419475"/>
            <a:ext cx="18605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chemeClr val="bg1"/>
                </a:solidFill>
              </a:rPr>
              <a:t>California NPRC</a:t>
            </a:r>
          </a:p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Davis, CA </a:t>
            </a:r>
          </a:p>
          <a:p>
            <a:pPr algn="ctr" eaLnBrk="0" hangingPunct="0"/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30725" name="Line 9"/>
          <p:cNvSpPr>
            <a:spLocks noChangeShapeType="1"/>
          </p:cNvSpPr>
          <p:nvPr/>
        </p:nvSpPr>
        <p:spPr bwMode="auto">
          <a:xfrm flipV="1">
            <a:off x="1962150" y="2992438"/>
            <a:ext cx="588963" cy="427037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0726" name="Text Box 10"/>
          <p:cNvSpPr txBox="1">
            <a:spLocks noChangeArrowheads="1"/>
          </p:cNvSpPr>
          <p:nvPr/>
        </p:nvSpPr>
        <p:spPr bwMode="auto">
          <a:xfrm>
            <a:off x="1519238" y="4872038"/>
            <a:ext cx="1962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chemeClr val="bg1"/>
                </a:solidFill>
              </a:rPr>
              <a:t>Southwest NPRC</a:t>
            </a:r>
          </a:p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San Antonio, TX</a:t>
            </a:r>
          </a:p>
          <a:p>
            <a:pPr algn="ctr" eaLnBrk="0" hangingPunct="0"/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30727" name="Line 11"/>
          <p:cNvSpPr>
            <a:spLocks noChangeShapeType="1"/>
          </p:cNvSpPr>
          <p:nvPr/>
        </p:nvSpPr>
        <p:spPr bwMode="auto">
          <a:xfrm flipV="1">
            <a:off x="3459163" y="4648200"/>
            <a:ext cx="960437" cy="48101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0728" name="Text Box 12"/>
          <p:cNvSpPr txBox="1">
            <a:spLocks noChangeArrowheads="1"/>
          </p:cNvSpPr>
          <p:nvPr/>
        </p:nvSpPr>
        <p:spPr bwMode="auto">
          <a:xfrm>
            <a:off x="560388" y="771525"/>
            <a:ext cx="2165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chemeClr val="bg1"/>
                </a:solidFill>
              </a:rPr>
              <a:t>Washington NPRC </a:t>
            </a:r>
          </a:p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Seattle, WA</a:t>
            </a:r>
          </a:p>
          <a:p>
            <a:pPr algn="ctr" eaLnBrk="0" hangingPunct="0"/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30729" name="Line 13"/>
          <p:cNvSpPr>
            <a:spLocks noChangeShapeType="1"/>
          </p:cNvSpPr>
          <p:nvPr/>
        </p:nvSpPr>
        <p:spPr bwMode="auto">
          <a:xfrm>
            <a:off x="2286000" y="1370013"/>
            <a:ext cx="423863" cy="427037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0730" name="Text Box 14"/>
          <p:cNvSpPr txBox="1">
            <a:spLocks noChangeArrowheads="1"/>
          </p:cNvSpPr>
          <p:nvPr/>
        </p:nvSpPr>
        <p:spPr bwMode="auto">
          <a:xfrm>
            <a:off x="4371975" y="5470525"/>
            <a:ext cx="15938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chemeClr val="bg1"/>
                </a:solidFill>
              </a:rPr>
              <a:t>Tulane NPRC</a:t>
            </a:r>
          </a:p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Covington, LA</a:t>
            </a:r>
          </a:p>
          <a:p>
            <a:pPr algn="ctr" eaLnBrk="0" hangingPunct="0"/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30731" name="Line 15"/>
          <p:cNvSpPr>
            <a:spLocks noChangeShapeType="1"/>
          </p:cNvSpPr>
          <p:nvPr/>
        </p:nvSpPr>
        <p:spPr bwMode="auto">
          <a:xfrm flipV="1">
            <a:off x="5486400" y="4724400"/>
            <a:ext cx="0" cy="7683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0732" name="Text Box 16"/>
          <p:cNvSpPr txBox="1">
            <a:spLocks noChangeArrowheads="1"/>
          </p:cNvSpPr>
          <p:nvPr/>
        </p:nvSpPr>
        <p:spPr bwMode="auto">
          <a:xfrm>
            <a:off x="6575425" y="3200400"/>
            <a:ext cx="16065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chemeClr val="bg1"/>
                </a:solidFill>
              </a:rPr>
              <a:t>Yerkes NPRC</a:t>
            </a:r>
          </a:p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Atlanta, GA</a:t>
            </a:r>
          </a:p>
          <a:p>
            <a:pPr algn="ctr" eaLnBrk="0" hangingPunct="0"/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30733" name="Line 17"/>
          <p:cNvSpPr>
            <a:spLocks noChangeShapeType="1"/>
          </p:cNvSpPr>
          <p:nvPr/>
        </p:nvSpPr>
        <p:spPr bwMode="auto">
          <a:xfrm flipH="1">
            <a:off x="6248400" y="3962400"/>
            <a:ext cx="1066800" cy="304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0734" name="Text Box 18"/>
          <p:cNvSpPr txBox="1">
            <a:spLocks noChangeArrowheads="1"/>
          </p:cNvSpPr>
          <p:nvPr/>
        </p:nvSpPr>
        <p:spPr bwMode="auto">
          <a:xfrm>
            <a:off x="5965825" y="1066800"/>
            <a:ext cx="22558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chemeClr val="bg1"/>
                </a:solidFill>
              </a:rPr>
              <a:t>New England NPRC</a:t>
            </a:r>
          </a:p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Southborough, MA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30735" name="Line 19"/>
          <p:cNvSpPr>
            <a:spLocks noChangeShapeType="1"/>
          </p:cNvSpPr>
          <p:nvPr/>
        </p:nvSpPr>
        <p:spPr bwMode="auto">
          <a:xfrm flipH="1">
            <a:off x="7239000" y="1828800"/>
            <a:ext cx="457200" cy="762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0736" name="Text Box 20"/>
          <p:cNvSpPr txBox="1">
            <a:spLocks noChangeArrowheads="1"/>
          </p:cNvSpPr>
          <p:nvPr/>
        </p:nvSpPr>
        <p:spPr bwMode="auto">
          <a:xfrm>
            <a:off x="3432175" y="685800"/>
            <a:ext cx="19367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chemeClr val="bg1"/>
                </a:solidFill>
              </a:rPr>
              <a:t>Wisconsin NPRC</a:t>
            </a:r>
          </a:p>
          <a:p>
            <a:pPr algn="ctr" eaLnBrk="0" hangingPunct="0"/>
            <a:r>
              <a:rPr lang="en-US" sz="1400">
                <a:solidFill>
                  <a:schemeClr val="bg1"/>
                </a:solidFill>
              </a:rPr>
              <a:t>Madison, WI</a:t>
            </a:r>
          </a:p>
          <a:p>
            <a:pPr algn="ctr" eaLnBrk="0" hangingPunct="0"/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30737" name="Line 21"/>
          <p:cNvSpPr>
            <a:spLocks noChangeShapeType="1"/>
          </p:cNvSpPr>
          <p:nvPr/>
        </p:nvSpPr>
        <p:spPr bwMode="auto">
          <a:xfrm>
            <a:off x="4648200" y="1447800"/>
            <a:ext cx="914400" cy="1219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NPRC Services and Capabilities </a:t>
            </a:r>
          </a:p>
        </p:txBody>
      </p:sp>
      <p:sp>
        <p:nvSpPr>
          <p:cNvPr id="32770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Veterinary Services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Animal husbandry and resource management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Clinical medicine and surgery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Research support (service)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Collaborative and Independent research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Model development and refinement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Regulatory compliance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>
                <a:ea typeface="ＭＳ Ｐゴシック"/>
              </a:rPr>
              <a:t>Animal welfare Act--USDA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>
                <a:ea typeface="ＭＳ Ｐゴシック"/>
              </a:rPr>
              <a:t>Public Health Service/NIH--OLAW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>
                <a:ea typeface="ＭＳ Ｐゴシック"/>
              </a:rPr>
              <a:t>AAALAC International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Environmental Enrichment program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Biosafety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Training</a:t>
            </a:r>
          </a:p>
        </p:txBody>
      </p:sp>
      <p:grpSp>
        <p:nvGrpSpPr>
          <p:cNvPr id="33795" name="Group 4"/>
          <p:cNvGrpSpPr>
            <a:grpSpLocks/>
          </p:cNvGrpSpPr>
          <p:nvPr/>
        </p:nvGrpSpPr>
        <p:grpSpPr bwMode="auto">
          <a:xfrm>
            <a:off x="0" y="1143000"/>
            <a:ext cx="9142413" cy="152400"/>
            <a:chOff x="0" y="912"/>
            <a:chExt cx="6479" cy="96"/>
          </a:xfrm>
        </p:grpSpPr>
        <p:sp>
          <p:nvSpPr>
            <p:cNvPr id="33796" name="Rectangle 5"/>
            <p:cNvSpPr>
              <a:spLocks noChangeArrowheads="1"/>
            </p:cNvSpPr>
            <p:nvPr/>
          </p:nvSpPr>
          <p:spPr bwMode="ltGray">
            <a:xfrm>
              <a:off x="0" y="912"/>
              <a:ext cx="6479" cy="47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FFFF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  <p:sp>
          <p:nvSpPr>
            <p:cNvPr id="33797" name="Rectangle 6"/>
            <p:cNvSpPr>
              <a:spLocks noChangeArrowheads="1"/>
            </p:cNvSpPr>
            <p:nvPr/>
          </p:nvSpPr>
          <p:spPr bwMode="ltGray">
            <a:xfrm>
              <a:off x="0" y="984"/>
              <a:ext cx="6479" cy="24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B2B2B2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Integrated clinical and laboratory support for NHP biomedical related research</a:t>
            </a:r>
            <a:br>
              <a:rPr lang="en-US" sz="3200" smtClean="0"/>
            </a:br>
            <a:r>
              <a:rPr lang="en-US" sz="2400" smtClean="0">
                <a:solidFill>
                  <a:schemeClr val="bg1"/>
                </a:solidFill>
              </a:rPr>
              <a:t>Clinical capabilities</a:t>
            </a:r>
            <a:endParaRPr lang="en-US" smtClean="0"/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80772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Full time staff of veterinarians, pathologists and technicians.  Examples of technical capabilities include: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>
                <a:ea typeface="ＭＳ Ｐゴシック"/>
              </a:rPr>
              <a:t>Bronchoscopy and bronchoalveolar lavage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>
                <a:ea typeface="ＭＳ Ｐゴシック"/>
              </a:rPr>
              <a:t>Minimally invasive surgery, endoscopy and endoscopic biopsies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>
                <a:ea typeface="ＭＳ Ｐゴシック"/>
              </a:rPr>
              <a:t>Fluid collection (saliva, urine, CSF, bronchoalveolar lavage)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>
                <a:ea typeface="ＭＳ Ｐゴシック"/>
              </a:rPr>
              <a:t>Noninvasive imaging (Ultrasonography, Radiography, CT, MRI, PET)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>
                <a:ea typeface="ＭＳ Ｐゴシック"/>
              </a:rPr>
              <a:t>Radiotelemetry for remote physiologic monitoring</a:t>
            </a:r>
          </a:p>
        </p:txBody>
      </p:sp>
      <p:grpSp>
        <p:nvGrpSpPr>
          <p:cNvPr id="35843" name="Group 4"/>
          <p:cNvGrpSpPr>
            <a:grpSpLocks/>
          </p:cNvGrpSpPr>
          <p:nvPr/>
        </p:nvGrpSpPr>
        <p:grpSpPr bwMode="auto">
          <a:xfrm>
            <a:off x="0" y="1524000"/>
            <a:ext cx="9142413" cy="152400"/>
            <a:chOff x="0" y="912"/>
            <a:chExt cx="6479" cy="96"/>
          </a:xfrm>
        </p:grpSpPr>
        <p:sp>
          <p:nvSpPr>
            <p:cNvPr id="35844" name="Rectangle 5"/>
            <p:cNvSpPr>
              <a:spLocks noChangeArrowheads="1"/>
            </p:cNvSpPr>
            <p:nvPr/>
          </p:nvSpPr>
          <p:spPr bwMode="ltGray">
            <a:xfrm>
              <a:off x="0" y="912"/>
              <a:ext cx="6479" cy="47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FFFF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  <p:sp>
          <p:nvSpPr>
            <p:cNvPr id="35845" name="Rectangle 6"/>
            <p:cNvSpPr>
              <a:spLocks noChangeArrowheads="1"/>
            </p:cNvSpPr>
            <p:nvPr/>
          </p:nvSpPr>
          <p:spPr bwMode="ltGray">
            <a:xfrm>
              <a:off x="0" y="984"/>
              <a:ext cx="6479" cy="24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B2B2B2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Integrated clinical and laboratory support for NHP biomedical related research</a:t>
            </a:r>
            <a:br>
              <a:rPr lang="en-US" sz="3200" smtClean="0"/>
            </a:br>
            <a:r>
              <a:rPr lang="en-US" sz="3200" smtClean="0"/>
              <a:t> </a:t>
            </a:r>
            <a:r>
              <a:rPr lang="en-US" sz="2400" smtClean="0">
                <a:solidFill>
                  <a:schemeClr val="bg1"/>
                </a:solidFill>
              </a:rPr>
              <a:t>Laboratory capabilities</a:t>
            </a:r>
          </a:p>
        </p:txBody>
      </p:sp>
      <p:grpSp>
        <p:nvGrpSpPr>
          <p:cNvPr id="37890" name="Group 4"/>
          <p:cNvGrpSpPr>
            <a:grpSpLocks/>
          </p:cNvGrpSpPr>
          <p:nvPr/>
        </p:nvGrpSpPr>
        <p:grpSpPr bwMode="auto">
          <a:xfrm>
            <a:off x="0" y="1524000"/>
            <a:ext cx="9142413" cy="152400"/>
            <a:chOff x="0" y="912"/>
            <a:chExt cx="6479" cy="96"/>
          </a:xfrm>
        </p:grpSpPr>
        <p:sp>
          <p:nvSpPr>
            <p:cNvPr id="37893" name="Rectangle 5"/>
            <p:cNvSpPr>
              <a:spLocks noChangeArrowheads="1"/>
            </p:cNvSpPr>
            <p:nvPr/>
          </p:nvSpPr>
          <p:spPr bwMode="ltGray">
            <a:xfrm>
              <a:off x="0" y="912"/>
              <a:ext cx="6479" cy="47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FFFF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  <p:sp>
          <p:nvSpPr>
            <p:cNvPr id="37894" name="Rectangle 6"/>
            <p:cNvSpPr>
              <a:spLocks noChangeArrowheads="1"/>
            </p:cNvSpPr>
            <p:nvPr/>
          </p:nvSpPr>
          <p:spPr bwMode="ltGray">
            <a:xfrm>
              <a:off x="0" y="984"/>
              <a:ext cx="6479" cy="24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B2B2B2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de-DE"/>
            </a:p>
          </p:txBody>
        </p:sp>
      </p:grp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81000" y="1676400"/>
            <a:ext cx="4191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66FFFF"/>
              </a:buClr>
              <a:buFontTx/>
              <a:buChar char="•"/>
              <a:defRPr/>
            </a:pPr>
            <a:r>
              <a:rPr lang="en-US" sz="2000" kern="0" dirty="0">
                <a:solidFill>
                  <a:schemeClr val="bg1"/>
                </a:solidFill>
                <a:latin typeface="+mn-lt"/>
              </a:rPr>
              <a:t>Assisted Reproductive Technologies</a:t>
            </a:r>
          </a:p>
          <a:p>
            <a:pPr marL="342900" indent="-342900">
              <a:spcBef>
                <a:spcPct val="20000"/>
              </a:spcBef>
              <a:buClr>
                <a:srgbClr val="66FFFF"/>
              </a:buClr>
              <a:buFontTx/>
              <a:buChar char="•"/>
              <a:defRPr/>
            </a:pPr>
            <a:r>
              <a:rPr lang="en-US" sz="2000" kern="0" dirty="0">
                <a:solidFill>
                  <a:schemeClr val="bg1"/>
                </a:solidFill>
                <a:latin typeface="+mn-lt"/>
              </a:rPr>
              <a:t>Anatomic and Clinical Pathology</a:t>
            </a:r>
          </a:p>
          <a:p>
            <a:pPr marL="342900" indent="-342900">
              <a:spcBef>
                <a:spcPct val="20000"/>
              </a:spcBef>
              <a:buClr>
                <a:srgbClr val="66FFFF"/>
              </a:buClr>
              <a:buFontTx/>
              <a:buChar char="•"/>
              <a:defRPr/>
            </a:pPr>
            <a:r>
              <a:rPr lang="en-US" sz="2000" kern="0" dirty="0">
                <a:solidFill>
                  <a:schemeClr val="bg1"/>
                </a:solidFill>
                <a:latin typeface="+mn-lt"/>
              </a:rPr>
              <a:t>Bioengineering</a:t>
            </a:r>
          </a:p>
          <a:p>
            <a:pPr marL="342900" indent="-342900">
              <a:spcBef>
                <a:spcPct val="20000"/>
              </a:spcBef>
              <a:buClr>
                <a:srgbClr val="66FFFF"/>
              </a:buClr>
              <a:buFontTx/>
              <a:buChar char="•"/>
              <a:defRPr/>
            </a:pPr>
            <a:r>
              <a:rPr lang="en-US" sz="2000" kern="0" dirty="0">
                <a:solidFill>
                  <a:schemeClr val="bg1"/>
                </a:solidFill>
                <a:latin typeface="+mn-lt"/>
              </a:rPr>
              <a:t>Confocal Microscopy and Image Analysis</a:t>
            </a:r>
          </a:p>
          <a:p>
            <a:pPr marL="342900" indent="-342900">
              <a:spcBef>
                <a:spcPct val="20000"/>
              </a:spcBef>
              <a:buClr>
                <a:srgbClr val="66FFFF"/>
              </a:buClr>
              <a:buFontTx/>
              <a:buChar char="•"/>
              <a:defRPr/>
            </a:pPr>
            <a:r>
              <a:rPr lang="en-US" sz="2000" kern="0" dirty="0">
                <a:solidFill>
                  <a:schemeClr val="bg1"/>
                </a:solidFill>
                <a:latin typeface="+mn-lt"/>
              </a:rPr>
              <a:t>Diagnostic Parasitology</a:t>
            </a:r>
          </a:p>
          <a:p>
            <a:pPr marL="342900" indent="-342900">
              <a:spcBef>
                <a:spcPct val="20000"/>
              </a:spcBef>
              <a:buClr>
                <a:srgbClr val="66FFFF"/>
              </a:buClr>
              <a:buFontTx/>
              <a:buChar char="•"/>
              <a:defRPr/>
            </a:pPr>
            <a:r>
              <a:rPr lang="en-US" sz="2000" kern="0" dirty="0">
                <a:solidFill>
                  <a:schemeClr val="bg1"/>
                </a:solidFill>
                <a:latin typeface="+mn-lt"/>
              </a:rPr>
              <a:t>DNA Microarray and Expression</a:t>
            </a:r>
          </a:p>
          <a:p>
            <a:pPr marL="342900" indent="-342900">
              <a:spcBef>
                <a:spcPct val="20000"/>
              </a:spcBef>
              <a:buClr>
                <a:srgbClr val="66FFFF"/>
              </a:buClr>
              <a:buFontTx/>
              <a:buChar char="•"/>
              <a:defRPr/>
            </a:pPr>
            <a:r>
              <a:rPr lang="en-US" sz="2000" kern="0" dirty="0">
                <a:solidFill>
                  <a:schemeClr val="bg1"/>
                </a:solidFill>
                <a:latin typeface="+mn-lt"/>
              </a:rPr>
              <a:t>Environmental and Infectious Disease Aerobiology</a:t>
            </a:r>
          </a:p>
          <a:p>
            <a:pPr marL="342900" indent="-342900">
              <a:spcBef>
                <a:spcPct val="20000"/>
              </a:spcBef>
              <a:buClr>
                <a:srgbClr val="66FFFF"/>
              </a:buClr>
              <a:buFontTx/>
              <a:buChar char="•"/>
              <a:defRPr/>
            </a:pPr>
            <a:r>
              <a:rPr lang="en-US" sz="2000" kern="0" dirty="0">
                <a:solidFill>
                  <a:schemeClr val="bg1"/>
                </a:solidFill>
                <a:latin typeface="+mn-lt"/>
              </a:rPr>
              <a:t>Flow Cytometry and Cellular Immunology</a:t>
            </a:r>
          </a:p>
          <a:p>
            <a:pPr marL="342900" indent="-342900">
              <a:spcBef>
                <a:spcPct val="20000"/>
              </a:spcBef>
              <a:buClr>
                <a:srgbClr val="66FFFF"/>
              </a:buClr>
              <a:buFontTx/>
              <a:buChar char="•"/>
              <a:defRPr/>
            </a:pPr>
            <a:r>
              <a:rPr lang="en-US" sz="2000" kern="0" dirty="0">
                <a:solidFill>
                  <a:schemeClr val="bg1"/>
                </a:solidFill>
                <a:latin typeface="Arial" pitchFamily="-107" charset="0"/>
              </a:rPr>
              <a:t>Genetics, Genomics and Genome Banking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4572000" y="1676400"/>
            <a:ext cx="4191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66FFFF"/>
              </a:buClr>
              <a:buFontTx/>
              <a:buChar char="•"/>
              <a:defRPr/>
            </a:pPr>
            <a:r>
              <a:rPr lang="en-US" sz="2000" kern="0" dirty="0">
                <a:solidFill>
                  <a:schemeClr val="bg1"/>
                </a:solidFill>
                <a:latin typeface="+mn-lt"/>
              </a:rPr>
              <a:t>Molecular Pathology</a:t>
            </a:r>
          </a:p>
          <a:p>
            <a:pPr marL="342900" indent="-342900">
              <a:spcBef>
                <a:spcPct val="20000"/>
              </a:spcBef>
              <a:buClr>
                <a:srgbClr val="66FFFF"/>
              </a:buClr>
              <a:buFontTx/>
              <a:buChar char="•"/>
              <a:defRPr/>
            </a:pPr>
            <a:r>
              <a:rPr lang="en-US" sz="2000" kern="0" dirty="0">
                <a:solidFill>
                  <a:schemeClr val="bg1"/>
                </a:solidFill>
                <a:latin typeface="+mn-lt"/>
              </a:rPr>
              <a:t>Protein production and purification</a:t>
            </a:r>
          </a:p>
          <a:p>
            <a:pPr marL="342900" indent="-342900">
              <a:spcBef>
                <a:spcPct val="20000"/>
              </a:spcBef>
              <a:buClr>
                <a:srgbClr val="66FFFF"/>
              </a:buClr>
              <a:buFontTx/>
              <a:buChar char="•"/>
              <a:defRPr/>
            </a:pPr>
            <a:r>
              <a:rPr lang="en-US" sz="2000" kern="0" dirty="0">
                <a:solidFill>
                  <a:schemeClr val="bg1"/>
                </a:solidFill>
                <a:latin typeface="+mn-lt"/>
              </a:rPr>
              <a:t>Proteomics</a:t>
            </a:r>
          </a:p>
          <a:p>
            <a:pPr marL="342900" indent="-342900">
              <a:spcBef>
                <a:spcPct val="20000"/>
              </a:spcBef>
              <a:buClr>
                <a:srgbClr val="66FFFF"/>
              </a:buClr>
              <a:buFontTx/>
              <a:buChar char="•"/>
              <a:defRPr/>
            </a:pPr>
            <a:r>
              <a:rPr lang="en-US" sz="2000" kern="0" dirty="0">
                <a:solidFill>
                  <a:schemeClr val="bg1"/>
                </a:solidFill>
                <a:latin typeface="+mn-lt"/>
              </a:rPr>
              <a:t>Nonhuman Primate Stem Cell Production</a:t>
            </a:r>
          </a:p>
          <a:p>
            <a:pPr marL="342900" indent="-342900">
              <a:spcBef>
                <a:spcPct val="20000"/>
              </a:spcBef>
              <a:buClr>
                <a:srgbClr val="66FFFF"/>
              </a:buClr>
              <a:buFontTx/>
              <a:buChar char="•"/>
              <a:defRPr/>
            </a:pPr>
            <a:r>
              <a:rPr lang="en-US" sz="2000" kern="0" dirty="0">
                <a:solidFill>
                  <a:schemeClr val="bg1"/>
                </a:solidFill>
                <a:latin typeface="+mn-lt"/>
              </a:rPr>
              <a:t>Pathogen Detection and Quantification</a:t>
            </a:r>
          </a:p>
          <a:p>
            <a:pPr marL="342900" indent="-342900">
              <a:spcBef>
                <a:spcPct val="20000"/>
              </a:spcBef>
              <a:buClr>
                <a:srgbClr val="66FFFF"/>
              </a:buClr>
              <a:buFontTx/>
              <a:buChar char="•"/>
              <a:defRPr/>
            </a:pPr>
            <a:r>
              <a:rPr lang="en-US" sz="2000" kern="0" dirty="0">
                <a:solidFill>
                  <a:schemeClr val="bg1"/>
                </a:solidFill>
                <a:latin typeface="+mn-lt"/>
              </a:rPr>
              <a:t>Vector Borne Diseases (insectaries) </a:t>
            </a:r>
          </a:p>
          <a:p>
            <a:pPr marL="342900" indent="-342900">
              <a:spcBef>
                <a:spcPct val="20000"/>
              </a:spcBef>
              <a:buClr>
                <a:srgbClr val="66FFFF"/>
              </a:buClr>
              <a:buFontTx/>
              <a:buChar char="•"/>
              <a:defRPr/>
            </a:pPr>
            <a:r>
              <a:rPr lang="en-US" sz="2000" kern="0" dirty="0">
                <a:solidFill>
                  <a:schemeClr val="bg1"/>
                </a:solidFill>
                <a:latin typeface="+mn-lt"/>
              </a:rPr>
              <a:t>Vector Development and Production</a:t>
            </a:r>
          </a:p>
          <a:p>
            <a:pPr marL="342900" indent="-342900">
              <a:spcBef>
                <a:spcPct val="20000"/>
              </a:spcBef>
              <a:buClr>
                <a:srgbClr val="66FFFF"/>
              </a:buClr>
              <a:buFontTx/>
              <a:buChar char="•"/>
              <a:defRPr/>
            </a:pPr>
            <a:r>
              <a:rPr lang="en-US" sz="2000" kern="0" dirty="0">
                <a:solidFill>
                  <a:schemeClr val="bg1"/>
                </a:solidFill>
                <a:latin typeface="+mn-lt"/>
              </a:rPr>
              <a:t>Viral Characterization, Isolation and Production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ulane ppt template">
  <a:themeElements>
    <a:clrScheme name="Tulane ppt templat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ulane pp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Tulane ppt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ulane ppt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lane ppt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lane ppt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lane ppt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lane ppt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lane ppt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ulane ppt template">
  <a:themeElements>
    <a:clrScheme name="Tulane ppt templat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ulane pp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lnDef>
  </a:objectDefaults>
  <a:extraClrSchemeLst>
    <a:extraClrScheme>
      <a:clrScheme name="Tulane ppt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ulane ppt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lane ppt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lane ppt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lane ppt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lane ppt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lane ppt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2004:Templates:My Templates:Tulane ppt template.pot</Template>
  <TotalTime>2591</TotalTime>
  <Words>1018</Words>
  <Application>Microsoft Macintosh PowerPoint</Application>
  <PresentationFormat>Bildschirmpräsentation (4:3)</PresentationFormat>
  <Paragraphs>238</Paragraphs>
  <Slides>25</Slides>
  <Notes>20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Entwurfsvorlage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5" baseType="lpstr">
      <vt:lpstr>Arial</vt:lpstr>
      <vt:lpstr>ＭＳ Ｐゴシック</vt:lpstr>
      <vt:lpstr>Helvetica</vt:lpstr>
      <vt:lpstr>Times</vt:lpstr>
      <vt:lpstr>Arial Unicode MS</vt:lpstr>
      <vt:lpstr>Wingdings</vt:lpstr>
      <vt:lpstr>Tulane ppt template</vt:lpstr>
      <vt:lpstr>1_Tulane ppt template</vt:lpstr>
      <vt:lpstr>1_Tulane ppt template</vt:lpstr>
      <vt:lpstr>Image</vt:lpstr>
      <vt:lpstr>The US National Primate Research Centers Program</vt:lpstr>
      <vt:lpstr>NPRC Overview (I)</vt:lpstr>
      <vt:lpstr>NPRC Overview (II)</vt:lpstr>
      <vt:lpstr>Mission  To improve human and animal health through basic and applied biomedical research</vt:lpstr>
      <vt:lpstr>Folie 5</vt:lpstr>
      <vt:lpstr>NPRC Services and Capabilities </vt:lpstr>
      <vt:lpstr>Veterinary Services</vt:lpstr>
      <vt:lpstr>Integrated clinical and laboratory support for NHP biomedical related research Clinical capabilities</vt:lpstr>
      <vt:lpstr>Integrated clinical and laboratory support for NHP biomedical related research  Laboratory capabilities</vt:lpstr>
      <vt:lpstr>Folie 10</vt:lpstr>
      <vt:lpstr>Consortium Project Summary</vt:lpstr>
      <vt:lpstr>Folie 12</vt:lpstr>
      <vt:lpstr>AIDS</vt:lpstr>
      <vt:lpstr>Folie 14</vt:lpstr>
      <vt:lpstr>Folie 15</vt:lpstr>
      <vt:lpstr>Folie 16</vt:lpstr>
      <vt:lpstr>Folie 17</vt:lpstr>
      <vt:lpstr>FDA-APPROVED C6 TEST FOR HUMANS</vt:lpstr>
      <vt:lpstr>Folie 19</vt:lpstr>
      <vt:lpstr>Folie 20</vt:lpstr>
      <vt:lpstr>Folie 21</vt:lpstr>
      <vt:lpstr>Geographic Distribution of Existing International Collaborations of US NPRCs</vt:lpstr>
      <vt:lpstr>Types of Existing International Collaborations</vt:lpstr>
      <vt:lpstr>Opportunities and Obstacles for International Collaboration</vt:lpstr>
      <vt:lpstr>The eight NPRCs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aschmidt</dc:creator>
  <cp:lastModifiedBy>Berna Windischbaur</cp:lastModifiedBy>
  <cp:revision>342</cp:revision>
  <cp:lastPrinted>2010-09-14T18:22:10Z</cp:lastPrinted>
  <dcterms:created xsi:type="dcterms:W3CDTF">2010-09-26T15:42:45Z</dcterms:created>
  <dcterms:modified xsi:type="dcterms:W3CDTF">2010-09-27T09:18:52Z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6</vt:i4>
  </property>
</Properties>
</file>